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htm" ContentType="application/xhtml+xml"/>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36" r:id="rId5"/>
  </p:sldMasterIdLst>
  <p:notesMasterIdLst>
    <p:notesMasterId r:id="rId47"/>
  </p:notesMasterIdLst>
  <p:handoutMasterIdLst>
    <p:handoutMasterId r:id="rId48"/>
  </p:handoutMasterIdLst>
  <p:sldIdLst>
    <p:sldId id="373" r:id="rId6"/>
    <p:sldId id="331" r:id="rId7"/>
    <p:sldId id="333" r:id="rId8"/>
    <p:sldId id="354" r:id="rId9"/>
    <p:sldId id="332" r:id="rId10"/>
    <p:sldId id="355" r:id="rId11"/>
    <p:sldId id="342" r:id="rId12"/>
    <p:sldId id="341" r:id="rId13"/>
    <p:sldId id="343" r:id="rId14"/>
    <p:sldId id="335" r:id="rId15"/>
    <p:sldId id="315" r:id="rId16"/>
    <p:sldId id="336" r:id="rId17"/>
    <p:sldId id="337" r:id="rId18"/>
    <p:sldId id="334" r:id="rId19"/>
    <p:sldId id="328" r:id="rId20"/>
    <p:sldId id="338" r:id="rId21"/>
    <p:sldId id="322" r:id="rId22"/>
    <p:sldId id="339" r:id="rId23"/>
    <p:sldId id="344" r:id="rId24"/>
    <p:sldId id="345" r:id="rId25"/>
    <p:sldId id="346" r:id="rId26"/>
    <p:sldId id="357" r:id="rId27"/>
    <p:sldId id="347" r:id="rId28"/>
    <p:sldId id="358" r:id="rId29"/>
    <p:sldId id="352" r:id="rId30"/>
    <p:sldId id="353" r:id="rId31"/>
    <p:sldId id="361" r:id="rId32"/>
    <p:sldId id="359" r:id="rId33"/>
    <p:sldId id="360" r:id="rId34"/>
    <p:sldId id="362" r:id="rId35"/>
    <p:sldId id="348" r:id="rId36"/>
    <p:sldId id="349" r:id="rId37"/>
    <p:sldId id="350" r:id="rId38"/>
    <p:sldId id="366" r:id="rId39"/>
    <p:sldId id="367" r:id="rId40"/>
    <p:sldId id="368" r:id="rId41"/>
    <p:sldId id="369" r:id="rId42"/>
    <p:sldId id="370" r:id="rId43"/>
    <p:sldId id="371" r:id="rId44"/>
    <p:sldId id="372" r:id="rId45"/>
    <p:sldId id="351"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15B30C-257A-493A-917D-0D3AE027FF58}">
          <p14:sldIdLst>
            <p14:sldId id="373"/>
            <p14:sldId id="331"/>
          </p14:sldIdLst>
        </p14:section>
        <p14:section name="the basics" id="{79A097AE-893C-43CB-8602-C09C3B4DF1FA}">
          <p14:sldIdLst>
            <p14:sldId id="333"/>
            <p14:sldId id="354"/>
            <p14:sldId id="332"/>
            <p14:sldId id="355"/>
            <p14:sldId id="342"/>
            <p14:sldId id="341"/>
            <p14:sldId id="343"/>
            <p14:sldId id="335"/>
            <p14:sldId id="315"/>
            <p14:sldId id="336"/>
            <p14:sldId id="337"/>
            <p14:sldId id="334"/>
            <p14:sldId id="328"/>
            <p14:sldId id="338"/>
            <p14:sldId id="322"/>
            <p14:sldId id="339"/>
          </p14:sldIdLst>
        </p14:section>
        <p14:section name="Preparations" id="{33EBDBF8-AA6C-4FD1-9CE6-5A8CAC63668C}">
          <p14:sldIdLst>
            <p14:sldId id="344"/>
            <p14:sldId id="345"/>
            <p14:sldId id="346"/>
            <p14:sldId id="357"/>
          </p14:sldIdLst>
        </p14:section>
        <p14:section name="The pitch" id="{A7D28FA7-1FD9-42CD-8DDB-378BBB108F08}">
          <p14:sldIdLst>
            <p14:sldId id="347"/>
            <p14:sldId id="358"/>
            <p14:sldId id="352"/>
            <p14:sldId id="353"/>
            <p14:sldId id="361"/>
            <p14:sldId id="359"/>
            <p14:sldId id="360"/>
            <p14:sldId id="362"/>
            <p14:sldId id="348"/>
            <p14:sldId id="349"/>
          </p14:sldIdLst>
        </p14:section>
        <p14:section name="After the pitch" id="{C6542559-FBB0-41FB-BABE-E952ECFE2832}">
          <p14:sldIdLst>
            <p14:sldId id="350"/>
            <p14:sldId id="366"/>
            <p14:sldId id="367"/>
            <p14:sldId id="368"/>
            <p14:sldId id="369"/>
            <p14:sldId id="370"/>
            <p14:sldId id="371"/>
            <p14:sldId id="372"/>
            <p14:sldId id="351"/>
          </p14:sldIdLst>
        </p14:section>
      </p14:sectionLst>
    </p:ext>
    <p:ext uri="{EFAFB233-063F-42B5-8137-9DF3F51BA10A}">
      <p15:sldGuideLst xmlns:p15="http://schemas.microsoft.com/office/powerpoint/2012/main">
        <p15:guide id="1" orient="horz" pos="4220">
          <p15:clr>
            <a:srgbClr val="A4A3A4"/>
          </p15:clr>
        </p15:guide>
        <p15:guide id="2" orient="horz" pos="1051">
          <p15:clr>
            <a:srgbClr val="A4A3A4"/>
          </p15:clr>
        </p15:guide>
        <p15:guide id="3" orient="horz" pos="2491">
          <p15:clr>
            <a:srgbClr val="A4A3A4"/>
          </p15:clr>
        </p15:guide>
        <p15:guide id="4" orient="horz" pos="1913">
          <p15:clr>
            <a:srgbClr val="A4A3A4"/>
          </p15:clr>
        </p15:guide>
        <p15:guide id="5" orient="horz" pos="2779">
          <p15:clr>
            <a:srgbClr val="A4A3A4"/>
          </p15:clr>
        </p15:guide>
        <p15:guide id="6" orient="horz" pos="1357">
          <p15:clr>
            <a:srgbClr val="A4A3A4"/>
          </p15:clr>
        </p15:guide>
        <p15:guide id="7" orient="horz" pos="762">
          <p15:clr>
            <a:srgbClr val="A4A3A4"/>
          </p15:clr>
        </p15:guide>
        <p15:guide id="8" orient="horz" pos="239">
          <p15:clr>
            <a:srgbClr val="A4A3A4"/>
          </p15:clr>
        </p15:guide>
        <p15:guide id="9" orient="horz" pos="473">
          <p15:clr>
            <a:srgbClr val="A4A3A4"/>
          </p15:clr>
        </p15:guide>
        <p15:guide id="10" orient="horz" pos="1629">
          <p15:clr>
            <a:srgbClr val="A4A3A4"/>
          </p15:clr>
        </p15:guide>
        <p15:guide id="11" orient="horz" pos="2202">
          <p15:clr>
            <a:srgbClr val="A4A3A4"/>
          </p15:clr>
        </p15:guide>
        <p15:guide id="12" orient="horz" pos="3069">
          <p15:clr>
            <a:srgbClr val="A4A3A4"/>
          </p15:clr>
        </p15:guide>
        <p15:guide id="13" orient="horz" pos="3353">
          <p15:clr>
            <a:srgbClr val="A4A3A4"/>
          </p15:clr>
        </p15:guide>
        <p15:guide id="14" orient="horz" pos="3642">
          <p15:clr>
            <a:srgbClr val="A4A3A4"/>
          </p15:clr>
        </p15:guide>
        <p15:guide id="15" orient="horz" pos="3931">
          <p15:clr>
            <a:srgbClr val="A4A3A4"/>
          </p15:clr>
        </p15:guide>
        <p15:guide id="16" pos="7659">
          <p15:clr>
            <a:srgbClr val="A4A3A4"/>
          </p15:clr>
        </p15:guide>
        <p15:guide id="17" pos="3917">
          <p15:clr>
            <a:srgbClr val="A4A3A4"/>
          </p15:clr>
        </p15:guide>
        <p15:guide id="18" pos="459">
          <p15:clr>
            <a:srgbClr val="A4A3A4"/>
          </p15:clr>
        </p15:guide>
        <p15:guide id="19" pos="1670">
          <p15:clr>
            <a:srgbClr val="A4A3A4"/>
          </p15:clr>
        </p15:guide>
        <p15:guide id="20" pos="1326">
          <p15:clr>
            <a:srgbClr val="A4A3A4"/>
          </p15:clr>
        </p15:guide>
        <p15:guide id="21" pos="175">
          <p15:clr>
            <a:srgbClr val="A4A3A4"/>
          </p15:clr>
        </p15:guide>
        <p15:guide id="22" pos="748">
          <p15:clr>
            <a:srgbClr val="A4A3A4"/>
          </p15:clr>
        </p15:guide>
        <p15:guide id="23" pos="1042">
          <p15:clr>
            <a:srgbClr val="A4A3A4"/>
          </p15:clr>
        </p15:guide>
        <p15:guide id="24" pos="1899">
          <p15:clr>
            <a:srgbClr val="A4A3A4"/>
          </p15:clr>
        </p15:guide>
        <p15:guide id="25" pos="2188">
          <p15:clr>
            <a:srgbClr val="A4A3A4"/>
          </p15:clr>
        </p15:guide>
        <p15:guide id="26" pos="2477">
          <p15:clr>
            <a:srgbClr val="A4A3A4"/>
          </p15:clr>
        </p15:guide>
        <p15:guide id="27" pos="2766">
          <p15:clr>
            <a:srgbClr val="A4A3A4"/>
          </p15:clr>
        </p15:guide>
        <p15:guide id="28" pos="3055">
          <p15:clr>
            <a:srgbClr val="A4A3A4"/>
          </p15:clr>
        </p15:guide>
        <p15:guide id="29" pos="3339">
          <p15:clr>
            <a:srgbClr val="A4A3A4"/>
          </p15:clr>
        </p15:guide>
        <p15:guide id="30" pos="3628">
          <p15:clr>
            <a:srgbClr val="A4A3A4"/>
          </p15:clr>
        </p15:guide>
        <p15:guide id="31" pos="4206">
          <p15:clr>
            <a:srgbClr val="A4A3A4"/>
          </p15:clr>
        </p15:guide>
        <p15:guide id="32" pos="4495">
          <p15:clr>
            <a:srgbClr val="A4A3A4"/>
          </p15:clr>
        </p15:guide>
        <p15:guide id="33" pos="4779">
          <p15:clr>
            <a:srgbClr val="A4A3A4"/>
          </p15:clr>
        </p15:guide>
        <p15:guide id="34" pos="5068">
          <p15:clr>
            <a:srgbClr val="A4A3A4"/>
          </p15:clr>
        </p15:guide>
        <p15:guide id="35" pos="5357">
          <p15:clr>
            <a:srgbClr val="A4A3A4"/>
          </p15:clr>
        </p15:guide>
        <p15:guide id="36" pos="5646">
          <p15:clr>
            <a:srgbClr val="A4A3A4"/>
          </p15:clr>
        </p15:guide>
        <p15:guide id="37" pos="5935">
          <p15:clr>
            <a:srgbClr val="A4A3A4"/>
          </p15:clr>
        </p15:guide>
        <p15:guide id="38" pos="6219">
          <p15:clr>
            <a:srgbClr val="A4A3A4"/>
          </p15:clr>
        </p15:guide>
        <p15:guide id="39" pos="6508">
          <p15:clr>
            <a:srgbClr val="A4A3A4"/>
          </p15:clr>
        </p15:guide>
        <p15:guide id="40" pos="6797">
          <p15:clr>
            <a:srgbClr val="A4A3A4"/>
          </p15:clr>
        </p15:guide>
        <p15:guide id="41" pos="7086">
          <p15:clr>
            <a:srgbClr val="A4A3A4"/>
          </p15:clr>
        </p15:guide>
        <p15:guide id="42"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737373"/>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7649" autoAdjust="0"/>
  </p:normalViewPr>
  <p:slideViewPr>
    <p:cSldViewPr snapToGrid="0" snapToObjects="1">
      <p:cViewPr varScale="1">
        <p:scale>
          <a:sx n="91" d="100"/>
          <a:sy n="91" d="100"/>
        </p:scale>
        <p:origin x="468" y="84"/>
      </p:cViewPr>
      <p:guideLst>
        <p:guide orient="horz" pos="4220"/>
        <p:guide orient="horz" pos="1051"/>
        <p:guide orient="horz" pos="2491"/>
        <p:guide orient="horz" pos="1913"/>
        <p:guide orient="horz" pos="2779"/>
        <p:guide orient="horz" pos="1357"/>
        <p:guide orient="horz" pos="762"/>
        <p:guide orient="horz" pos="239"/>
        <p:guide orient="horz" pos="473"/>
        <p:guide orient="horz" pos="1629"/>
        <p:guide orient="horz" pos="2202"/>
        <p:guide orient="horz" pos="3069"/>
        <p:guide orient="horz" pos="3353"/>
        <p:guide orient="horz" pos="3642"/>
        <p:guide orient="horz" pos="3931"/>
        <p:guide pos="7659"/>
        <p:guide pos="3917"/>
        <p:guide pos="459"/>
        <p:guide pos="1670"/>
        <p:guide pos="1326"/>
        <p:guide pos="175"/>
        <p:guide pos="748"/>
        <p:guide pos="1042"/>
        <p:guide pos="1899"/>
        <p:guide pos="2188"/>
        <p:guide pos="2477"/>
        <p:guide pos="2766"/>
        <p:guide pos="3055"/>
        <p:guide pos="3339"/>
        <p:guide pos="3628"/>
        <p:guide pos="4206"/>
        <p:guide pos="4495"/>
        <p:guide pos="4779"/>
        <p:guide pos="5068"/>
        <p:guide pos="5357"/>
        <p:guide pos="5646"/>
        <p:guide pos="5935"/>
        <p:guide pos="6219"/>
        <p:guide pos="6508"/>
        <p:guide pos="6797"/>
        <p:guide pos="7086"/>
        <p:guide pos="7375"/>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75D2F-3977-4B09-8394-1E172F38FBAA}" type="doc">
      <dgm:prSet loTypeId="urn:microsoft.com/office/officeart/2005/8/layout/chevron1" loCatId="process" qsTypeId="urn:microsoft.com/office/officeart/2005/8/quickstyle/simple1" qsCatId="simple" csTypeId="urn:microsoft.com/office/officeart/2005/8/colors/accent1_2" csCatId="accent1" phldr="1"/>
      <dgm:spPr/>
    </dgm:pt>
    <dgm:pt modelId="{05F70584-BBB8-4A1C-A2AE-9DD9CD52F491}">
      <dgm:prSet phldrT="[Text]"/>
      <dgm:spPr>
        <a:solidFill>
          <a:schemeClr val="accent6">
            <a:lumMod val="40000"/>
            <a:lumOff val="60000"/>
          </a:schemeClr>
        </a:solidFill>
      </dgm:spPr>
      <dgm:t>
        <a:bodyPr/>
        <a:lstStyle/>
        <a:p>
          <a:r>
            <a:rPr lang="en-US" dirty="0"/>
            <a:t>Pre-Seed</a:t>
          </a:r>
        </a:p>
      </dgm:t>
    </dgm:pt>
    <dgm:pt modelId="{D6609D70-0FCC-4A2B-9C4B-C8E3093EEBA6}" type="parTrans" cxnId="{9E89BB95-4029-40D6-B590-B6D608544FEA}">
      <dgm:prSet/>
      <dgm:spPr/>
      <dgm:t>
        <a:bodyPr/>
        <a:lstStyle/>
        <a:p>
          <a:endParaRPr lang="en-US"/>
        </a:p>
      </dgm:t>
    </dgm:pt>
    <dgm:pt modelId="{F10BA25C-423A-401E-BAE8-A77CA7C0A1C9}" type="sibTrans" cxnId="{9E89BB95-4029-40D6-B590-B6D608544FEA}">
      <dgm:prSet/>
      <dgm:spPr/>
      <dgm:t>
        <a:bodyPr/>
        <a:lstStyle/>
        <a:p>
          <a:endParaRPr lang="en-US"/>
        </a:p>
      </dgm:t>
    </dgm:pt>
    <dgm:pt modelId="{787AE8D9-2F55-49EA-BC97-83B279917987}">
      <dgm:prSet phldrT="[Text]"/>
      <dgm:spPr>
        <a:solidFill>
          <a:schemeClr val="accent6">
            <a:lumMod val="75000"/>
          </a:schemeClr>
        </a:solidFill>
      </dgm:spPr>
      <dgm:t>
        <a:bodyPr/>
        <a:lstStyle/>
        <a:p>
          <a:r>
            <a:rPr lang="en-US" dirty="0"/>
            <a:t>Expansion- C,D,E, IPO</a:t>
          </a:r>
        </a:p>
      </dgm:t>
    </dgm:pt>
    <dgm:pt modelId="{550F846D-C6BC-4F14-8EFD-8FEBAF0006FE}" type="parTrans" cxnId="{7A131E5F-959C-4BE1-AC61-20AFDB59A2A1}">
      <dgm:prSet/>
      <dgm:spPr/>
      <dgm:t>
        <a:bodyPr/>
        <a:lstStyle/>
        <a:p>
          <a:endParaRPr lang="en-US"/>
        </a:p>
      </dgm:t>
    </dgm:pt>
    <dgm:pt modelId="{E1EFBC88-E2E3-48A8-95B9-0DC4A83C29C3}" type="sibTrans" cxnId="{7A131E5F-959C-4BE1-AC61-20AFDB59A2A1}">
      <dgm:prSet/>
      <dgm:spPr/>
      <dgm:t>
        <a:bodyPr/>
        <a:lstStyle/>
        <a:p>
          <a:endParaRPr lang="en-US"/>
        </a:p>
      </dgm:t>
    </dgm:pt>
    <dgm:pt modelId="{84FB74EA-ABAF-40E3-B8D6-E646EF03A030}">
      <dgm:prSet phldrT="[Text]"/>
      <dgm:spPr>
        <a:solidFill>
          <a:schemeClr val="accent6">
            <a:lumMod val="50000"/>
          </a:schemeClr>
        </a:solidFill>
      </dgm:spPr>
      <dgm:t>
        <a:bodyPr/>
        <a:lstStyle/>
        <a:p>
          <a:r>
            <a:rPr lang="en-US" dirty="0"/>
            <a:t>Exit of VC</a:t>
          </a:r>
        </a:p>
      </dgm:t>
    </dgm:pt>
    <dgm:pt modelId="{B0D3B1E7-65DF-4A2E-94AB-28B0A58DB0E2}" type="parTrans" cxnId="{9DF4B20B-B8D3-4FF3-A455-7E5A49A56F76}">
      <dgm:prSet/>
      <dgm:spPr/>
      <dgm:t>
        <a:bodyPr/>
        <a:lstStyle/>
        <a:p>
          <a:endParaRPr lang="en-US"/>
        </a:p>
      </dgm:t>
    </dgm:pt>
    <dgm:pt modelId="{3CFC4813-837E-4BD7-884E-B7FA23F2C16E}" type="sibTrans" cxnId="{9DF4B20B-B8D3-4FF3-A455-7E5A49A56F76}">
      <dgm:prSet/>
      <dgm:spPr/>
      <dgm:t>
        <a:bodyPr/>
        <a:lstStyle/>
        <a:p>
          <a:endParaRPr lang="en-US"/>
        </a:p>
      </dgm:t>
    </dgm:pt>
    <dgm:pt modelId="{3CB42956-3875-4D2E-ADFD-FF3257A4BD74}">
      <dgm:prSet phldrT="[Text]"/>
      <dgm:spPr>
        <a:solidFill>
          <a:schemeClr val="accent6">
            <a:lumMod val="40000"/>
            <a:lumOff val="60000"/>
          </a:schemeClr>
        </a:solidFill>
      </dgm:spPr>
      <dgm:t>
        <a:bodyPr/>
        <a:lstStyle/>
        <a:p>
          <a:r>
            <a:rPr lang="en-US" dirty="0"/>
            <a:t>Seed</a:t>
          </a:r>
        </a:p>
      </dgm:t>
    </dgm:pt>
    <dgm:pt modelId="{2C0A4A7F-A8B4-41DF-96E8-47A22962215E}" type="parTrans" cxnId="{3E90A58C-6292-4AF7-B14D-BD61F6D851C4}">
      <dgm:prSet/>
      <dgm:spPr/>
      <dgm:t>
        <a:bodyPr/>
        <a:lstStyle/>
        <a:p>
          <a:endParaRPr lang="en-US"/>
        </a:p>
      </dgm:t>
    </dgm:pt>
    <dgm:pt modelId="{E4F4F4D4-CAD3-495B-8594-2519A6AE96B1}" type="sibTrans" cxnId="{3E90A58C-6292-4AF7-B14D-BD61F6D851C4}">
      <dgm:prSet/>
      <dgm:spPr/>
      <dgm:t>
        <a:bodyPr/>
        <a:lstStyle/>
        <a:p>
          <a:endParaRPr lang="en-US"/>
        </a:p>
      </dgm:t>
    </dgm:pt>
    <dgm:pt modelId="{3628F4B3-FF49-4F6F-A836-BD3E57167165}">
      <dgm:prSet phldrT="[Text]"/>
      <dgm:spPr>
        <a:solidFill>
          <a:schemeClr val="accent6">
            <a:lumMod val="60000"/>
            <a:lumOff val="40000"/>
          </a:schemeClr>
        </a:solidFill>
      </dgm:spPr>
      <dgm:t>
        <a:bodyPr/>
        <a:lstStyle/>
        <a:p>
          <a:r>
            <a:rPr lang="en-US" dirty="0"/>
            <a:t>Series A</a:t>
          </a:r>
        </a:p>
      </dgm:t>
    </dgm:pt>
    <dgm:pt modelId="{9BD513FA-DDD8-421C-B07B-31261000DE6E}" type="parTrans" cxnId="{CB5B190F-9211-47E3-B36E-65EBE335B066}">
      <dgm:prSet/>
      <dgm:spPr/>
      <dgm:t>
        <a:bodyPr/>
        <a:lstStyle/>
        <a:p>
          <a:endParaRPr lang="en-US"/>
        </a:p>
      </dgm:t>
    </dgm:pt>
    <dgm:pt modelId="{8A90AEEF-A663-4D1F-81C7-5B9E6BD28849}" type="sibTrans" cxnId="{CB5B190F-9211-47E3-B36E-65EBE335B066}">
      <dgm:prSet/>
      <dgm:spPr/>
      <dgm:t>
        <a:bodyPr/>
        <a:lstStyle/>
        <a:p>
          <a:endParaRPr lang="en-US"/>
        </a:p>
      </dgm:t>
    </dgm:pt>
    <dgm:pt modelId="{B3387728-8D9E-459C-8D0E-BE1052A27B87}">
      <dgm:prSet phldrT="[Text]"/>
      <dgm:spPr>
        <a:solidFill>
          <a:schemeClr val="accent6">
            <a:lumMod val="60000"/>
            <a:lumOff val="40000"/>
          </a:schemeClr>
        </a:solidFill>
      </dgm:spPr>
      <dgm:t>
        <a:bodyPr/>
        <a:lstStyle/>
        <a:p>
          <a:r>
            <a:rPr lang="en-US" dirty="0"/>
            <a:t>Series B</a:t>
          </a:r>
        </a:p>
      </dgm:t>
    </dgm:pt>
    <dgm:pt modelId="{CBC79D16-BB44-4782-BA23-F3591C75E882}" type="parTrans" cxnId="{544CEC82-03F6-47C9-881C-43E3880CDEA5}">
      <dgm:prSet/>
      <dgm:spPr/>
      <dgm:t>
        <a:bodyPr/>
        <a:lstStyle/>
        <a:p>
          <a:endParaRPr lang="en-US"/>
        </a:p>
      </dgm:t>
    </dgm:pt>
    <dgm:pt modelId="{17E5A887-A2BA-40FD-BE4D-5974879D738A}" type="sibTrans" cxnId="{544CEC82-03F6-47C9-881C-43E3880CDEA5}">
      <dgm:prSet/>
      <dgm:spPr/>
      <dgm:t>
        <a:bodyPr/>
        <a:lstStyle/>
        <a:p>
          <a:endParaRPr lang="en-US"/>
        </a:p>
      </dgm:t>
    </dgm:pt>
    <dgm:pt modelId="{9EEA2F34-3EB7-481C-8821-1B60077651CF}" type="pres">
      <dgm:prSet presAssocID="{D3075D2F-3977-4B09-8394-1E172F38FBAA}" presName="Name0" presStyleCnt="0">
        <dgm:presLayoutVars>
          <dgm:dir/>
          <dgm:animLvl val="lvl"/>
          <dgm:resizeHandles val="exact"/>
        </dgm:presLayoutVars>
      </dgm:prSet>
      <dgm:spPr/>
    </dgm:pt>
    <dgm:pt modelId="{4883349C-8451-4A76-B6A3-883BD92C1E7A}" type="pres">
      <dgm:prSet presAssocID="{05F70584-BBB8-4A1C-A2AE-9DD9CD52F491}" presName="parTxOnly" presStyleLbl="node1" presStyleIdx="0" presStyleCnt="6" custLinFactY="-84510" custLinFactNeighborX="2688" custLinFactNeighborY="-100000">
        <dgm:presLayoutVars>
          <dgm:chMax val="0"/>
          <dgm:chPref val="0"/>
          <dgm:bulletEnabled val="1"/>
        </dgm:presLayoutVars>
      </dgm:prSet>
      <dgm:spPr/>
    </dgm:pt>
    <dgm:pt modelId="{C3264165-DB8E-4D2C-B754-CD6982B5A27E}" type="pres">
      <dgm:prSet presAssocID="{F10BA25C-423A-401E-BAE8-A77CA7C0A1C9}" presName="parTxOnlySpace" presStyleCnt="0"/>
      <dgm:spPr/>
    </dgm:pt>
    <dgm:pt modelId="{B9909175-41AB-44C4-96BF-F28A338484F2}" type="pres">
      <dgm:prSet presAssocID="{3CB42956-3875-4D2E-ADFD-FF3257A4BD74}" presName="parTxOnly" presStyleLbl="node1" presStyleIdx="1" presStyleCnt="6" custLinFactY="-84510" custLinFactNeighborX="2688" custLinFactNeighborY="-100000">
        <dgm:presLayoutVars>
          <dgm:chMax val="0"/>
          <dgm:chPref val="0"/>
          <dgm:bulletEnabled val="1"/>
        </dgm:presLayoutVars>
      </dgm:prSet>
      <dgm:spPr/>
    </dgm:pt>
    <dgm:pt modelId="{1B04FDA4-B1FB-4DD8-A551-C8D3EB0BED16}" type="pres">
      <dgm:prSet presAssocID="{E4F4F4D4-CAD3-495B-8594-2519A6AE96B1}" presName="parTxOnlySpace" presStyleCnt="0"/>
      <dgm:spPr/>
    </dgm:pt>
    <dgm:pt modelId="{9F401851-5043-4B4C-851A-6465B0B5A817}" type="pres">
      <dgm:prSet presAssocID="{3628F4B3-FF49-4F6F-A836-BD3E57167165}" presName="parTxOnly" presStyleLbl="node1" presStyleIdx="2" presStyleCnt="6" custLinFactY="-84510" custLinFactNeighborX="2688" custLinFactNeighborY="-100000">
        <dgm:presLayoutVars>
          <dgm:chMax val="0"/>
          <dgm:chPref val="0"/>
          <dgm:bulletEnabled val="1"/>
        </dgm:presLayoutVars>
      </dgm:prSet>
      <dgm:spPr/>
    </dgm:pt>
    <dgm:pt modelId="{BF66321A-8B61-439F-95C8-7B7A0C647DAE}" type="pres">
      <dgm:prSet presAssocID="{8A90AEEF-A663-4D1F-81C7-5B9E6BD28849}" presName="parTxOnlySpace" presStyleCnt="0"/>
      <dgm:spPr/>
    </dgm:pt>
    <dgm:pt modelId="{E56577B2-1356-4956-94AE-386E0746351F}" type="pres">
      <dgm:prSet presAssocID="{B3387728-8D9E-459C-8D0E-BE1052A27B87}" presName="parTxOnly" presStyleLbl="node1" presStyleIdx="3" presStyleCnt="6" custLinFactY="-84510" custLinFactNeighborX="2688" custLinFactNeighborY="-100000">
        <dgm:presLayoutVars>
          <dgm:chMax val="0"/>
          <dgm:chPref val="0"/>
          <dgm:bulletEnabled val="1"/>
        </dgm:presLayoutVars>
      </dgm:prSet>
      <dgm:spPr/>
    </dgm:pt>
    <dgm:pt modelId="{86724F7A-8630-4DDB-8D03-BB443F9DB321}" type="pres">
      <dgm:prSet presAssocID="{17E5A887-A2BA-40FD-BE4D-5974879D738A}" presName="parTxOnlySpace" presStyleCnt="0"/>
      <dgm:spPr/>
    </dgm:pt>
    <dgm:pt modelId="{D3565B9B-A556-432B-A5E9-DED358B9BCB3}" type="pres">
      <dgm:prSet presAssocID="{787AE8D9-2F55-49EA-BC97-83B279917987}" presName="parTxOnly" presStyleLbl="node1" presStyleIdx="4" presStyleCnt="6" custLinFactY="-84510" custLinFactNeighborX="2688" custLinFactNeighborY="-100000">
        <dgm:presLayoutVars>
          <dgm:chMax val="0"/>
          <dgm:chPref val="0"/>
          <dgm:bulletEnabled val="1"/>
        </dgm:presLayoutVars>
      </dgm:prSet>
      <dgm:spPr/>
    </dgm:pt>
    <dgm:pt modelId="{B279D399-E92E-491F-942C-8257501FE46A}" type="pres">
      <dgm:prSet presAssocID="{E1EFBC88-E2E3-48A8-95B9-0DC4A83C29C3}" presName="parTxOnlySpace" presStyleCnt="0"/>
      <dgm:spPr/>
    </dgm:pt>
    <dgm:pt modelId="{7E621DD4-6D93-40D5-9542-C52B22E7270B}" type="pres">
      <dgm:prSet presAssocID="{84FB74EA-ABAF-40E3-B8D6-E646EF03A030}" presName="parTxOnly" presStyleLbl="node1" presStyleIdx="5" presStyleCnt="6" custLinFactY="-84510" custLinFactNeighborX="2688" custLinFactNeighborY="-100000">
        <dgm:presLayoutVars>
          <dgm:chMax val="0"/>
          <dgm:chPref val="0"/>
          <dgm:bulletEnabled val="1"/>
        </dgm:presLayoutVars>
      </dgm:prSet>
      <dgm:spPr/>
    </dgm:pt>
  </dgm:ptLst>
  <dgm:cxnLst>
    <dgm:cxn modelId="{544CEC82-03F6-47C9-881C-43E3880CDEA5}" srcId="{D3075D2F-3977-4B09-8394-1E172F38FBAA}" destId="{B3387728-8D9E-459C-8D0E-BE1052A27B87}" srcOrd="3" destOrd="0" parTransId="{CBC79D16-BB44-4782-BA23-F3591C75E882}" sibTransId="{17E5A887-A2BA-40FD-BE4D-5974879D738A}"/>
    <dgm:cxn modelId="{9E89BB95-4029-40D6-B590-B6D608544FEA}" srcId="{D3075D2F-3977-4B09-8394-1E172F38FBAA}" destId="{05F70584-BBB8-4A1C-A2AE-9DD9CD52F491}" srcOrd="0" destOrd="0" parTransId="{D6609D70-0FCC-4A2B-9C4B-C8E3093EEBA6}" sibTransId="{F10BA25C-423A-401E-BAE8-A77CA7C0A1C9}"/>
    <dgm:cxn modelId="{476017A0-C6AE-44B0-B180-518AB6D15F28}" type="presOf" srcId="{D3075D2F-3977-4B09-8394-1E172F38FBAA}" destId="{9EEA2F34-3EB7-481C-8821-1B60077651CF}" srcOrd="0" destOrd="0" presId="urn:microsoft.com/office/officeart/2005/8/layout/chevron1"/>
    <dgm:cxn modelId="{44F6F6BA-186F-45A9-9DF0-1A9C7A756B3C}" type="presOf" srcId="{B3387728-8D9E-459C-8D0E-BE1052A27B87}" destId="{E56577B2-1356-4956-94AE-386E0746351F}" srcOrd="0" destOrd="0" presId="urn:microsoft.com/office/officeart/2005/8/layout/chevron1"/>
    <dgm:cxn modelId="{9DF4B20B-B8D3-4FF3-A455-7E5A49A56F76}" srcId="{D3075D2F-3977-4B09-8394-1E172F38FBAA}" destId="{84FB74EA-ABAF-40E3-B8D6-E646EF03A030}" srcOrd="5" destOrd="0" parTransId="{B0D3B1E7-65DF-4A2E-94AB-28B0A58DB0E2}" sibTransId="{3CFC4813-837E-4BD7-884E-B7FA23F2C16E}"/>
    <dgm:cxn modelId="{2F3507A9-303E-4848-A0F9-F12A901A2EA5}" type="presOf" srcId="{3CB42956-3875-4D2E-ADFD-FF3257A4BD74}" destId="{B9909175-41AB-44C4-96BF-F28A338484F2}" srcOrd="0" destOrd="0" presId="urn:microsoft.com/office/officeart/2005/8/layout/chevron1"/>
    <dgm:cxn modelId="{24467CC9-C745-4896-B186-E4DC2B0DA000}" type="presOf" srcId="{05F70584-BBB8-4A1C-A2AE-9DD9CD52F491}" destId="{4883349C-8451-4A76-B6A3-883BD92C1E7A}" srcOrd="0" destOrd="0" presId="urn:microsoft.com/office/officeart/2005/8/layout/chevron1"/>
    <dgm:cxn modelId="{7A131E5F-959C-4BE1-AC61-20AFDB59A2A1}" srcId="{D3075D2F-3977-4B09-8394-1E172F38FBAA}" destId="{787AE8D9-2F55-49EA-BC97-83B279917987}" srcOrd="4" destOrd="0" parTransId="{550F846D-C6BC-4F14-8EFD-8FEBAF0006FE}" sibTransId="{E1EFBC88-E2E3-48A8-95B9-0DC4A83C29C3}"/>
    <dgm:cxn modelId="{5CFD160E-55C0-4642-B038-911F5633BE71}" type="presOf" srcId="{3628F4B3-FF49-4F6F-A836-BD3E57167165}" destId="{9F401851-5043-4B4C-851A-6465B0B5A817}" srcOrd="0" destOrd="0" presId="urn:microsoft.com/office/officeart/2005/8/layout/chevron1"/>
    <dgm:cxn modelId="{3E90A58C-6292-4AF7-B14D-BD61F6D851C4}" srcId="{D3075D2F-3977-4B09-8394-1E172F38FBAA}" destId="{3CB42956-3875-4D2E-ADFD-FF3257A4BD74}" srcOrd="1" destOrd="0" parTransId="{2C0A4A7F-A8B4-41DF-96E8-47A22962215E}" sibTransId="{E4F4F4D4-CAD3-495B-8594-2519A6AE96B1}"/>
    <dgm:cxn modelId="{CB5B190F-9211-47E3-B36E-65EBE335B066}" srcId="{D3075D2F-3977-4B09-8394-1E172F38FBAA}" destId="{3628F4B3-FF49-4F6F-A836-BD3E57167165}" srcOrd="2" destOrd="0" parTransId="{9BD513FA-DDD8-421C-B07B-31261000DE6E}" sibTransId="{8A90AEEF-A663-4D1F-81C7-5B9E6BD28849}"/>
    <dgm:cxn modelId="{99D2F17F-F269-4708-9D0A-5D6623DC6CF4}" type="presOf" srcId="{787AE8D9-2F55-49EA-BC97-83B279917987}" destId="{D3565B9B-A556-432B-A5E9-DED358B9BCB3}" srcOrd="0" destOrd="0" presId="urn:microsoft.com/office/officeart/2005/8/layout/chevron1"/>
    <dgm:cxn modelId="{E62D5B42-F3CA-4FA6-87AF-44A18ACEF9DE}" type="presOf" srcId="{84FB74EA-ABAF-40E3-B8D6-E646EF03A030}" destId="{7E621DD4-6D93-40D5-9542-C52B22E7270B}" srcOrd="0" destOrd="0" presId="urn:microsoft.com/office/officeart/2005/8/layout/chevron1"/>
    <dgm:cxn modelId="{5D512FBC-B59C-46C6-8A79-53F27FD56F3E}" type="presParOf" srcId="{9EEA2F34-3EB7-481C-8821-1B60077651CF}" destId="{4883349C-8451-4A76-B6A3-883BD92C1E7A}" srcOrd="0" destOrd="0" presId="urn:microsoft.com/office/officeart/2005/8/layout/chevron1"/>
    <dgm:cxn modelId="{590B6EA5-046A-4C9A-B86F-1A28FD38A21C}" type="presParOf" srcId="{9EEA2F34-3EB7-481C-8821-1B60077651CF}" destId="{C3264165-DB8E-4D2C-B754-CD6982B5A27E}" srcOrd="1" destOrd="0" presId="urn:microsoft.com/office/officeart/2005/8/layout/chevron1"/>
    <dgm:cxn modelId="{E6993911-FF2B-4DFD-9269-ED10AB284ACA}" type="presParOf" srcId="{9EEA2F34-3EB7-481C-8821-1B60077651CF}" destId="{B9909175-41AB-44C4-96BF-F28A338484F2}" srcOrd="2" destOrd="0" presId="urn:microsoft.com/office/officeart/2005/8/layout/chevron1"/>
    <dgm:cxn modelId="{A7CA71AF-64F5-4590-B0C9-551EF65ED17A}" type="presParOf" srcId="{9EEA2F34-3EB7-481C-8821-1B60077651CF}" destId="{1B04FDA4-B1FB-4DD8-A551-C8D3EB0BED16}" srcOrd="3" destOrd="0" presId="urn:microsoft.com/office/officeart/2005/8/layout/chevron1"/>
    <dgm:cxn modelId="{30A8A77D-7313-456C-9110-24167DF0DE38}" type="presParOf" srcId="{9EEA2F34-3EB7-481C-8821-1B60077651CF}" destId="{9F401851-5043-4B4C-851A-6465B0B5A817}" srcOrd="4" destOrd="0" presId="urn:microsoft.com/office/officeart/2005/8/layout/chevron1"/>
    <dgm:cxn modelId="{99EE194C-60B3-4BC9-8F49-FA49CB797767}" type="presParOf" srcId="{9EEA2F34-3EB7-481C-8821-1B60077651CF}" destId="{BF66321A-8B61-439F-95C8-7B7A0C647DAE}" srcOrd="5" destOrd="0" presId="urn:microsoft.com/office/officeart/2005/8/layout/chevron1"/>
    <dgm:cxn modelId="{F1D2DD34-93F4-4D1E-878F-13DE247727BA}" type="presParOf" srcId="{9EEA2F34-3EB7-481C-8821-1B60077651CF}" destId="{E56577B2-1356-4956-94AE-386E0746351F}" srcOrd="6" destOrd="0" presId="urn:microsoft.com/office/officeart/2005/8/layout/chevron1"/>
    <dgm:cxn modelId="{90381E93-55FB-46C5-BAA7-D456A2ADEFC6}" type="presParOf" srcId="{9EEA2F34-3EB7-481C-8821-1B60077651CF}" destId="{86724F7A-8630-4DDB-8D03-BB443F9DB321}" srcOrd="7" destOrd="0" presId="urn:microsoft.com/office/officeart/2005/8/layout/chevron1"/>
    <dgm:cxn modelId="{5163DCAE-2599-4012-908A-BED2F5724205}" type="presParOf" srcId="{9EEA2F34-3EB7-481C-8821-1B60077651CF}" destId="{D3565B9B-A556-432B-A5E9-DED358B9BCB3}" srcOrd="8" destOrd="0" presId="urn:microsoft.com/office/officeart/2005/8/layout/chevron1"/>
    <dgm:cxn modelId="{04EFFB17-C4C5-44BB-B273-206866F89E52}" type="presParOf" srcId="{9EEA2F34-3EB7-481C-8821-1B60077651CF}" destId="{B279D399-E92E-491F-942C-8257501FE46A}" srcOrd="9" destOrd="0" presId="urn:microsoft.com/office/officeart/2005/8/layout/chevron1"/>
    <dgm:cxn modelId="{5C7AEAA5-7161-4A6F-BD20-3B181684FB98}" type="presParOf" srcId="{9EEA2F34-3EB7-481C-8821-1B60077651CF}" destId="{7E621DD4-6D93-40D5-9542-C52B22E7270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349C-8451-4A76-B6A3-883BD92C1E7A}">
      <dsp:nvSpPr>
        <dsp:cNvPr id="0" name=""/>
        <dsp:cNvSpPr/>
      </dsp:nvSpPr>
      <dsp:spPr>
        <a:xfrm>
          <a:off x="10268"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Pre-Seed</a:t>
          </a:r>
        </a:p>
      </dsp:txBody>
      <dsp:txXfrm>
        <a:off x="392280" y="383956"/>
        <a:ext cx="1146036" cy="764024"/>
      </dsp:txXfrm>
    </dsp:sp>
    <dsp:sp modelId="{B9909175-41AB-44C4-96BF-F28A338484F2}">
      <dsp:nvSpPr>
        <dsp:cNvPr id="0" name=""/>
        <dsp:cNvSpPr/>
      </dsp:nvSpPr>
      <dsp:spPr>
        <a:xfrm>
          <a:off x="1729322"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Seed</a:t>
          </a:r>
        </a:p>
      </dsp:txBody>
      <dsp:txXfrm>
        <a:off x="2111334" y="383956"/>
        <a:ext cx="1146036" cy="764024"/>
      </dsp:txXfrm>
    </dsp:sp>
    <dsp:sp modelId="{9F401851-5043-4B4C-851A-6465B0B5A817}">
      <dsp:nvSpPr>
        <dsp:cNvPr id="0" name=""/>
        <dsp:cNvSpPr/>
      </dsp:nvSpPr>
      <dsp:spPr>
        <a:xfrm>
          <a:off x="3448377"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A</a:t>
          </a:r>
        </a:p>
      </dsp:txBody>
      <dsp:txXfrm>
        <a:off x="3830389" y="383956"/>
        <a:ext cx="1146036" cy="764024"/>
      </dsp:txXfrm>
    </dsp:sp>
    <dsp:sp modelId="{E56577B2-1356-4956-94AE-386E0746351F}">
      <dsp:nvSpPr>
        <dsp:cNvPr id="0" name=""/>
        <dsp:cNvSpPr/>
      </dsp:nvSpPr>
      <dsp:spPr>
        <a:xfrm>
          <a:off x="5167431"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B</a:t>
          </a:r>
        </a:p>
      </dsp:txBody>
      <dsp:txXfrm>
        <a:off x="5549443" y="383956"/>
        <a:ext cx="1146036" cy="764024"/>
      </dsp:txXfrm>
    </dsp:sp>
    <dsp:sp modelId="{D3565B9B-A556-432B-A5E9-DED358B9BCB3}">
      <dsp:nvSpPr>
        <dsp:cNvPr id="0" name=""/>
        <dsp:cNvSpPr/>
      </dsp:nvSpPr>
      <dsp:spPr>
        <a:xfrm>
          <a:off x="6886485" y="383956"/>
          <a:ext cx="1910060" cy="764024"/>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Expansion- C,D,E, IPO</a:t>
          </a:r>
        </a:p>
      </dsp:txBody>
      <dsp:txXfrm>
        <a:off x="7268497" y="383956"/>
        <a:ext cx="1146036" cy="764024"/>
      </dsp:txXfrm>
    </dsp:sp>
    <dsp:sp modelId="{7E621DD4-6D93-40D5-9542-C52B22E7270B}">
      <dsp:nvSpPr>
        <dsp:cNvPr id="0" name=""/>
        <dsp:cNvSpPr/>
      </dsp:nvSpPr>
      <dsp:spPr>
        <a:xfrm>
          <a:off x="8605539" y="383956"/>
          <a:ext cx="1910060" cy="764024"/>
        </a:xfrm>
        <a:prstGeom prst="chevron">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Exit of VC</a:t>
          </a:r>
        </a:p>
      </dsp:txBody>
      <dsp:txXfrm>
        <a:off x="8987551" y="383956"/>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CA834-5F12-2143-9D81-2FF212203D5E}" type="datetimeFigureOut">
              <a:rPr lang="en-US" smtClean="0"/>
              <a:t>8/9/2016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6BB326-847D-1D47-8365-398411AC288E}" type="slidenum">
              <a:rPr lang="en-US" smtClean="0"/>
              <a:t>‹#›</a:t>
            </a:fld>
            <a:endParaRPr lang="en-US"/>
          </a:p>
        </p:txBody>
      </p:sp>
    </p:spTree>
    <p:extLst>
      <p:ext uri="{BB962C8B-B14F-4D97-AF65-F5344CB8AC3E}">
        <p14:creationId xmlns:p14="http://schemas.microsoft.com/office/powerpoint/2010/main" val="2136487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C2B84-1D6E-214A-BE41-C9BCF0EEB60E}" type="datetimeFigureOut">
              <a:rPr lang="en-US" smtClean="0"/>
              <a:t>8/9/2016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116942-AFAC-7B49-97A2-0D438CD87B53}" type="slidenum">
              <a:rPr lang="en-US" smtClean="0"/>
              <a:t>‹#›</a:t>
            </a:fld>
            <a:endParaRPr lang="en-US"/>
          </a:p>
        </p:txBody>
      </p:sp>
    </p:spTree>
    <p:extLst>
      <p:ext uri="{BB962C8B-B14F-4D97-AF65-F5344CB8AC3E}">
        <p14:creationId xmlns:p14="http://schemas.microsoft.com/office/powerpoint/2010/main" val="357604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1955-6A15-4DAD-89B5-D567352826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4064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“The other time not to raise money is when you won’t be able to. If you try to raise money before you can convince investors, you’ll not only waste your time, but also burn your reputation with those investors.” Paul </a:t>
            </a:r>
            <a:r>
              <a:rPr lang="en-US" sz="1200" dirty="0" err="1">
                <a:latin typeface="Helvetica"/>
                <a:cs typeface="Helvetica"/>
              </a:rPr>
              <a:t>Grahm</a:t>
            </a:r>
            <a:r>
              <a:rPr lang="en-US" sz="1200" dirty="0">
                <a:latin typeface="Helvetica"/>
                <a:cs typeface="Helvetica"/>
              </a:rPr>
              <a:t> YC</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57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Angels- high net worth individuals,</a:t>
            </a:r>
            <a:r>
              <a:rPr lang="en-US" sz="1200" baseline="0" dirty="0">
                <a:latin typeface="Helvetica"/>
                <a:cs typeface="Helvetica"/>
              </a:rPr>
              <a:t> ex entrepreneurs, </a:t>
            </a:r>
            <a:r>
              <a:rPr lang="en-US" sz="1200" baseline="0" dirty="0" err="1">
                <a:latin typeface="Helvetica"/>
                <a:cs typeface="Helvetica"/>
              </a:rPr>
              <a:t>corp</a:t>
            </a:r>
            <a:r>
              <a:rPr lang="en-US" sz="1200" baseline="0" dirty="0">
                <a:latin typeface="Helvetica"/>
                <a:cs typeface="Helvetica"/>
              </a:rPr>
              <a:t> executives, look for angel investors who will add value (expertise, network, know how),</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Crowdfunding- equity or</a:t>
            </a:r>
            <a:r>
              <a:rPr lang="en-US" sz="1200" baseline="0" dirty="0">
                <a:latin typeface="Helvetica"/>
                <a:cs typeface="Helvetica"/>
              </a:rPr>
              <a:t> pre sale</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Accelerators- A three to six month “startup boot camp” that provides mentoring, office space and access to capital in exchange for 3-6% of common stock.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Incubators-</a:t>
            </a:r>
            <a:r>
              <a:rPr lang="en-US" sz="1200" baseline="0" dirty="0">
                <a:latin typeface="Helvetica"/>
                <a:cs typeface="Helvetica"/>
              </a:rPr>
              <a:t> in some countries there are government plans with the OCS\government\municipality to get funding and space with detailed terms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Seed funds tend to invest $50K - $750K in an institutional seed round which is usually up to $1.5M. These funds invest together as a syndicate.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Venture</a:t>
            </a:r>
            <a:r>
              <a:rPr lang="en-US" sz="1200" baseline="0" dirty="0">
                <a:latin typeface="Helvetica"/>
                <a:cs typeface="Helvetica"/>
              </a:rPr>
              <a:t> Capital - </a:t>
            </a:r>
            <a:r>
              <a:rPr lang="en-US" sz="1200" dirty="0">
                <a:latin typeface="Helvetica"/>
                <a:cs typeface="Helvetica"/>
              </a:rPr>
              <a:t>VCs typically lead $3M-$10M+ Series A rounds but some invest $50K - $1M in seeds to back great founders and / or learn about emerging tech.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69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Seed funding</a:t>
            </a:r>
            <a:r>
              <a:rPr lang="en-US" dirty="0"/>
              <a:t>: Low level financing needed to prove a new idea, often provided by angel investors. Crowd funding is also emerging as an option for seed funding.</a:t>
            </a:r>
          </a:p>
          <a:p>
            <a:r>
              <a:rPr lang="en-US" b="1" dirty="0"/>
              <a:t>Start-up</a:t>
            </a:r>
            <a:r>
              <a:rPr lang="en-US" dirty="0"/>
              <a:t>: Early stage firms that need funding for expenses associated with marketing and product development</a:t>
            </a:r>
          </a:p>
          <a:p>
            <a:r>
              <a:rPr lang="en-US" b="1" dirty="0"/>
              <a:t>Growth (Series A round)</a:t>
            </a:r>
            <a:r>
              <a:rPr lang="en-US" dirty="0"/>
              <a:t>: Early sales and production funds</a:t>
            </a:r>
          </a:p>
          <a:p>
            <a:r>
              <a:rPr lang="en-US" b="1" dirty="0"/>
              <a:t>Second-Round</a:t>
            </a:r>
            <a:r>
              <a:rPr lang="en-US" dirty="0"/>
              <a:t>: Working capital for early stage companies that are selling product, but not yet turning a profit</a:t>
            </a:r>
          </a:p>
          <a:p>
            <a:r>
              <a:rPr lang="en-US" b="1" dirty="0"/>
              <a:t>Expansion</a:t>
            </a:r>
            <a:r>
              <a:rPr lang="en-US" dirty="0"/>
              <a:t>: Also called Mezzanine financing, this is expansion money for a newly profitable company</a:t>
            </a:r>
          </a:p>
          <a:p>
            <a:r>
              <a:rPr lang="en-US" b="1" dirty="0"/>
              <a:t>Exit of venture capitalist</a:t>
            </a:r>
            <a:r>
              <a:rPr lang="en-US" dirty="0"/>
              <a:t>: Also called bridge financing, 4th round is intended to finance the "going public" process</a:t>
            </a:r>
          </a:p>
          <a:p>
            <a:endParaRPr lang="en-US" dirty="0"/>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Decision makers vs. gate keepers </a:t>
            </a:r>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Too many meetings indication</a:t>
            </a:r>
          </a:p>
          <a:p>
            <a:pPr>
              <a:lnSpc>
                <a:spcPct val="90000"/>
              </a:lnSpc>
              <a:spcAft>
                <a:spcPts val="600"/>
              </a:spcAft>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3C116942-AFAC-7B49-97A2-0D438CD87B53}" type="slidenum">
              <a:rPr lang="en-US" smtClean="0"/>
              <a:t>15</a:t>
            </a:fld>
            <a:endParaRPr lang="en-US"/>
          </a:p>
        </p:txBody>
      </p:sp>
    </p:spTree>
    <p:extLst>
      <p:ext uri="{BB962C8B-B14F-4D97-AF65-F5344CB8AC3E}">
        <p14:creationId xmlns:p14="http://schemas.microsoft.com/office/powerpoint/2010/main" val="354959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Burn Rate:</a:t>
            </a:r>
            <a:r>
              <a:rPr lang="en-US" dirty="0"/>
              <a:t> the rate at which a start-up uses its venture capital funding before it begins earning any revenue.</a:t>
            </a:r>
          </a:p>
          <a:p>
            <a:pPr marL="171450" indent="-171450">
              <a:buFont typeface="Arial" panose="020B0604020202020204" pitchFamily="34" charset="0"/>
              <a:buChar char="•"/>
            </a:pPr>
            <a:r>
              <a:rPr lang="en-US" b="1" dirty="0"/>
              <a:t>Capital Commitment:</a:t>
            </a:r>
            <a:r>
              <a:rPr lang="en-US" dirty="0"/>
              <a:t> Every investor in a venture capital fund commits to investing a specified sum of money in the fund partnership over a specified period of time. The fund records this as the limited partnership’s capital commitment. The sum of capital commitments is equal to the size of the fund. Limited partners and the general partner must make a capital commitment to participate in the fund.</a:t>
            </a:r>
          </a:p>
          <a:p>
            <a:pPr marL="171450" indent="-171450">
              <a:buFont typeface="Arial" panose="020B0604020202020204" pitchFamily="34" charset="0"/>
              <a:buChar char="•"/>
            </a:pPr>
            <a:r>
              <a:rPr lang="en-US" b="1" dirty="0"/>
              <a:t>Deal Flow:</a:t>
            </a:r>
            <a:r>
              <a:rPr lang="en-US" dirty="0"/>
              <a:t> The number of potential investments that a fund reviews in any given period. Venture capital firms receive hundreds of business plans each month. From among these, a VC firm typically will fund only a small percentage of them, usually less than 0.5%. An organization's deal flow is considered good if it results in enough revenue or equity generating opportunities to keep the organization running.</a:t>
            </a:r>
          </a:p>
          <a:p>
            <a:pPr marL="171450" indent="-171450">
              <a:buFont typeface="Arial" panose="020B0604020202020204" pitchFamily="34" charset="0"/>
              <a:buChar char="•"/>
            </a:pPr>
            <a:r>
              <a:rPr lang="en-US" b="1" dirty="0"/>
              <a:t>Due Diligence:</a:t>
            </a:r>
            <a:r>
              <a:rPr lang="en-US" dirty="0"/>
              <a:t> Investing successfully in private equity at a fund or company level, involves thorough investigation. As a long-term investment, it is essential to review and </a:t>
            </a:r>
            <a:r>
              <a:rPr lang="en-US" dirty="0" err="1"/>
              <a:t>analyse</a:t>
            </a:r>
            <a:r>
              <a:rPr lang="en-US" dirty="0"/>
              <a:t> all aspects of the deal before signing. Capabilities of the management team, performance record, deal flow, investment strategy and </a:t>
            </a:r>
            <a:r>
              <a:rPr lang="en-US" dirty="0" err="1"/>
              <a:t>legals</a:t>
            </a:r>
            <a:r>
              <a:rPr lang="en-US" dirty="0"/>
              <a:t>, are examples of areas that are fully examined during the due diligence process.</a:t>
            </a:r>
          </a:p>
          <a:p>
            <a:pPr marL="171450" indent="-171450">
              <a:buFont typeface="Arial" panose="020B0604020202020204" pitchFamily="34" charset="0"/>
              <a:buChar char="•"/>
            </a:pPr>
            <a:r>
              <a:rPr lang="en-US" b="1" dirty="0"/>
              <a:t>IPO:</a:t>
            </a:r>
            <a:r>
              <a:rPr lang="en-US" dirty="0"/>
              <a:t> An IPO is the official term for ‘going public’. It occurs when a privately held company – owned, for example, by its founders plus perhaps its private equity investors – lists a proportion of its shares on a stock exchange. IPOs are an exit route for private equity firms. Companies that do an IPO are often relatively small and new and are seeking equity capital to expand their businesses.</a:t>
            </a:r>
          </a:p>
          <a:p>
            <a:pPr marL="171450" indent="-171450">
              <a:buFont typeface="Arial" panose="020B0604020202020204" pitchFamily="34" charset="0"/>
              <a:buChar char="•"/>
            </a:pPr>
            <a:r>
              <a:rPr lang="en-US" b="1" dirty="0"/>
              <a:t>IRR:</a:t>
            </a:r>
            <a:r>
              <a:rPr lang="en-US" dirty="0"/>
              <a:t> This is the most appropriate performance benchmark for private equity investments. In simple terms, it is a time-weighted return expressed as a percentage. IRR uses the present sum of cash drawdowns (money invested), the present value of distributions (money returned from investments) and the current value of </a:t>
            </a:r>
            <a:r>
              <a:rPr lang="en-US" dirty="0" err="1"/>
              <a:t>unrealised</a:t>
            </a:r>
            <a:r>
              <a:rPr lang="en-US" dirty="0"/>
              <a:t> investments and applies a discount.</a:t>
            </a:r>
          </a:p>
          <a:p>
            <a:pPr marL="171450" indent="-171450">
              <a:buFont typeface="Arial" panose="020B0604020202020204" pitchFamily="34" charset="0"/>
              <a:buChar char="•"/>
            </a:pPr>
            <a:r>
              <a:rPr lang="en-US" b="1" dirty="0"/>
              <a:t>Ratchets</a:t>
            </a:r>
            <a:r>
              <a:rPr lang="en-US" b="1" baseline="0" dirty="0"/>
              <a:t>:</a:t>
            </a:r>
            <a:r>
              <a:rPr lang="en-US" baseline="0" dirty="0"/>
              <a:t> </a:t>
            </a:r>
            <a:r>
              <a:rPr lang="en-US" dirty="0"/>
              <a:t>Clauses protecting against equity dilution if subsequent rounds of financing at lower values take place</a:t>
            </a:r>
          </a:p>
          <a:p>
            <a:pPr marL="171450" indent="-171450">
              <a:buFont typeface="Arial" panose="020B0604020202020204" pitchFamily="34" charset="0"/>
              <a:buChar char="•"/>
            </a:pPr>
            <a:r>
              <a:rPr lang="en-US" b="1" dirty="0"/>
              <a:t>Strategic Investment:</a:t>
            </a:r>
            <a:r>
              <a:rPr lang="en-US" baseline="0" dirty="0"/>
              <a:t> An investment that a corporation makes in a young company that can bring something of value to the corporation itself. The aim may be to gain access to a particular product or technology that the start-up company is developing, or to support young companies that could become customers for the corporation’s products. In venture capital rounds, strategic investors are sometimes distinguished from venture capitalists and others who invest primarily with the aim of generating a large return on their investment. Corporate venturing is an example of strategic investing.</a:t>
            </a:r>
            <a:endParaRPr lang="en-US" dirty="0"/>
          </a:p>
          <a:p>
            <a:pPr marL="171450" indent="-171450">
              <a:buFont typeface="Arial" panose="020B0604020202020204" pitchFamily="34" charset="0"/>
              <a:buChar char="•"/>
            </a:pPr>
            <a:r>
              <a:rPr lang="en-US" b="1" dirty="0"/>
              <a:t>Term Sheet:</a:t>
            </a:r>
            <a:r>
              <a:rPr lang="en-US" dirty="0"/>
              <a:t> A summary sheet detailing the terms and conditions of an investment opportunity.</a:t>
            </a:r>
          </a:p>
          <a:p>
            <a:endParaRPr lang="en-US" dirty="0"/>
          </a:p>
          <a:p>
            <a:endParaRPr lang="en-US" dirty="0"/>
          </a:p>
          <a:p>
            <a:r>
              <a:rPr lang="en-US" dirty="0"/>
              <a:t>https://www.altassets.net/private-equity-and-venture-capital-glossary-of-terms</a:t>
            </a:r>
          </a:p>
          <a:p>
            <a:endParaRPr lang="en-US" dirty="0"/>
          </a:p>
          <a:p>
            <a:r>
              <a:rPr lang="en-US" dirty="0"/>
              <a:t>https://vcexperts.com/encyclopedia/glossary/deal-flow</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2001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5051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you</a:t>
            </a:r>
            <a:r>
              <a:rPr lang="en-US" baseline="0" dirty="0"/>
              <a:t> prepare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1504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Facebook </a:t>
            </a:r>
            <a:r>
              <a:rPr lang="en-US" err="1"/>
              <a:t>eduardo</a:t>
            </a:r>
            <a:r>
              <a:rPr lang="en-US"/>
              <a:t> saverin- dilution and lawyer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13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22655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 “story” behind your company and product is often one of the most important things an investor will want to know. Don’t underestimate it. </a:t>
            </a:r>
            <a:endParaRPr lang="en-US" sz="1100" b="1" dirty="0">
              <a:solidFill>
                <a:schemeClr val="tx1"/>
              </a:solidFill>
            </a:endParaRPr>
          </a:p>
          <a:p>
            <a:pPr>
              <a:lnSpc>
                <a:spcPct val="90000"/>
              </a:lnSpc>
              <a:spcAft>
                <a:spcPts val="600"/>
              </a:spcAft>
            </a:pPr>
            <a:r>
              <a:rPr lang="en-US" sz="1100" dirty="0"/>
              <a:t>A good story has charisma, and strong links to the founder all packed in one short concise story line </a:t>
            </a:r>
          </a:p>
          <a:p>
            <a:pPr marL="0" marR="0" indent="0" algn="l" defTabSz="457200" rtl="0" eaLnBrk="1" fontAlgn="auto" latinLnBrk="0" hangingPunct="1">
              <a:lnSpc>
                <a:spcPct val="90000"/>
              </a:lnSpc>
              <a:spcBef>
                <a:spcPts val="0"/>
              </a:spcBef>
              <a:spcAft>
                <a:spcPts val="600"/>
              </a:spcAft>
              <a:buClrTx/>
              <a:buSzTx/>
              <a:buFontTx/>
              <a:buNone/>
              <a:tabLst/>
              <a:defRPr/>
            </a:pPr>
            <a:r>
              <a:rPr lang="en-US" sz="1100" dirty="0">
                <a:solidFill>
                  <a:schemeClr val="tx1"/>
                </a:solidFill>
              </a:rPr>
              <a:t>Have a story, not a presentation packed with charts, numbers and architecture (you will have time for that, but not in your</a:t>
            </a:r>
            <a:r>
              <a:rPr lang="en-US" sz="1100" baseline="0" dirty="0">
                <a:solidFill>
                  <a:schemeClr val="tx1"/>
                </a:solidFill>
              </a:rPr>
              <a:t> first meeting</a:t>
            </a:r>
            <a:r>
              <a:rPr lang="en-US" sz="1100" dirty="0">
                <a:solidFill>
                  <a:schemeClr val="tx1"/>
                </a:solidFill>
              </a:rPr>
              <a:t>)</a:t>
            </a:r>
          </a:p>
          <a:p>
            <a:pPr>
              <a:lnSpc>
                <a:spcPct val="90000"/>
              </a:lnSpc>
              <a:spcAft>
                <a:spcPts val="600"/>
              </a:spcAft>
            </a:pPr>
            <a:endParaRPr lang="en-US" sz="1600" dirty="0">
              <a:gradFill>
                <a:gsLst>
                  <a:gs pos="2917">
                    <a:schemeClr val="tx1"/>
                  </a:gs>
                  <a:gs pos="30000">
                    <a:schemeClr val="tx1"/>
                  </a:gs>
                </a:gsLst>
                <a:lin ang="5400000" scaled="0"/>
              </a:gra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Your goal throughout the process should be to create excitement, demand and scarcity for your round. Investors often move in packs.</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Show there is a large market up for disruption,</a:t>
            </a:r>
            <a:r>
              <a:rPr lang="en-US" sz="2400" baseline="0" dirty="0">
                <a:latin typeface="Helvetica"/>
                <a:cs typeface="Helvetica"/>
              </a:rPr>
              <a:t> show your passion, and why is your team is the team that is going to do it</a:t>
            </a:r>
            <a:endParaRPr lang="en-US" sz="2400" dirty="0">
              <a:latin typeface="Helvetica"/>
              <a:cs typeface="Helvetica"/>
            </a:endParaRPr>
          </a:p>
          <a:p>
            <a:endParaRPr lang="en-US" sz="1100" b="1" dirty="0">
              <a:solidFill>
                <a:schemeClr val="tx1"/>
              </a:solidFill>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2417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GTM – Go to market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CAC – Customer Acquisition Cost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9175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a:cs typeface="Helvetica"/>
              </a:rPr>
              <a:t>Each investor views the world differently so this guide is far from definitive. </a:t>
            </a:r>
          </a:p>
          <a:p>
            <a:r>
              <a:rPr lang="en-US" sz="1200" dirty="0">
                <a:latin typeface="Helvetica"/>
                <a:cs typeface="Helvetica"/>
              </a:rPr>
              <a:t>I couldn’t include every accelerator, angel or VC. </a:t>
            </a:r>
          </a:p>
          <a:p>
            <a:r>
              <a:rPr lang="en-US" sz="1200" dirty="0">
                <a:latin typeface="Helvetica"/>
                <a:cs typeface="Helvetica"/>
              </a:rPr>
              <a:t>I’m not a lawyer so consult with one before you raise funding. </a:t>
            </a:r>
          </a:p>
          <a:p>
            <a:r>
              <a:rPr lang="en-US" sz="1200" dirty="0">
                <a:latin typeface="Helvetica"/>
                <a:cs typeface="Helvetica"/>
              </a:rPr>
              <a:t>The focus is on</a:t>
            </a:r>
            <a:r>
              <a:rPr lang="en-US" sz="1200" baseline="0" dirty="0">
                <a:latin typeface="Helvetica"/>
                <a:cs typeface="Helvetica"/>
              </a:rPr>
              <a:t> seed funding</a:t>
            </a:r>
            <a:r>
              <a:rPr lang="en-US" sz="1200" dirty="0">
                <a:latin typeface="Helvetica"/>
                <a:cs typeface="Helvetica"/>
              </a:rPr>
              <a:t> but many points</a:t>
            </a:r>
            <a:r>
              <a:rPr lang="en-US" sz="1200" baseline="0" dirty="0">
                <a:latin typeface="Helvetica"/>
                <a:cs typeface="Helvetica"/>
              </a:rPr>
              <a:t> discussed here </a:t>
            </a:r>
            <a:r>
              <a:rPr lang="en-US" sz="1200" dirty="0">
                <a:latin typeface="Helvetica"/>
                <a:cs typeface="Helvetica"/>
              </a:rPr>
              <a:t>are applicable to Series A. </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269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1453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use buzzwords</a:t>
            </a:r>
            <a:r>
              <a:rPr lang="en-CA" baseline="0" dirty="0"/>
              <a:t> just because they are buzzwords – use the right words to describe what you can and will do!  </a:t>
            </a:r>
          </a:p>
          <a:p>
            <a:endParaRPr lang="en-CA" baseline="0" dirty="0"/>
          </a:p>
          <a:p>
            <a:r>
              <a:rPr lang="en-CA" baseline="0" dirty="0"/>
              <a:t>Buzzword Bingo is the idea of having a list of certain terms and phrases (at Microsoft super-excited is a it of a buzzword) and scoring a point every time someone says one of those words. You don't want your pitch to come across as a list of buzzwords. If you say you are growth hacking do you truly understand what that means? If you say you are Agile? Do you know what that means? Does it truly describe what you are doing?</a:t>
            </a:r>
            <a:endParaRPr lang="en-CA" dirty="0"/>
          </a:p>
        </p:txBody>
      </p:sp>
      <p:sp>
        <p:nvSpPr>
          <p:cNvPr id="4" name="Slide Number Placeholder 3"/>
          <p:cNvSpPr>
            <a:spLocks noGrp="1"/>
          </p:cNvSpPr>
          <p:nvPr>
            <p:ph type="sldNum" sz="quarter" idx="10"/>
          </p:nvPr>
        </p:nvSpPr>
        <p:spPr/>
        <p:txBody>
          <a:bodyPr/>
          <a:lstStyle/>
          <a:p>
            <a:fld id="{3C116942-AFAC-7B49-97A2-0D438CD87B53}" type="slidenum">
              <a:rPr lang="en-US" smtClean="0"/>
              <a:t>27</a:t>
            </a:fld>
            <a:endParaRPr lang="en-US"/>
          </a:p>
        </p:txBody>
      </p:sp>
    </p:spTree>
    <p:extLst>
      <p:ext uri="{BB962C8B-B14F-4D97-AF65-F5344CB8AC3E}">
        <p14:creationId xmlns:p14="http://schemas.microsoft.com/office/powerpoint/2010/main" val="4067712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Investors are pinched between two kinds of fear: fear of investing in startups that fizzle, and fear of missing out on startups that take off. To reduce the risk they would love to just wait. So Create</a:t>
            </a:r>
            <a:r>
              <a:rPr lang="en-US" sz="1200" kern="1200" baseline="0" dirty="0">
                <a:solidFill>
                  <a:schemeClr val="tx1"/>
                </a:solidFill>
                <a:latin typeface="+mn-lt"/>
                <a:ea typeface="+mn-ea"/>
                <a:cs typeface="+mn-cs"/>
              </a:rPr>
              <a:t> atmosphere of the next big thing, know that rapid growth and work in parallel are keys to success. Go by the rules- don’t deviate as you can lose the 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Fundraise or don’t-</a:t>
            </a:r>
            <a:r>
              <a:rPr lang="en-US" baseline="0" dirty="0"/>
              <a:t> don’t waste your time in a ever ending process. Be focused, get it done quickly and do that. You can take money when you are not fundraising, but don’t waste time on convincing or negotiating in the process.  Don’t waste time on non decision makers in cold emails. Meet only when you need it and with decision makers. </a:t>
            </a:r>
          </a:p>
          <a:p>
            <a:pPr marL="0" indent="0">
              <a:buFont typeface="Arial" panose="020B0604020202020204" pitchFamily="34" charset="0"/>
              <a:buNone/>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It’s no until it’s yes- </a:t>
            </a:r>
            <a:r>
              <a:rPr lang="en-US" sz="1200" kern="1200" baseline="0" dirty="0">
                <a:gradFill>
                  <a:gsLst>
                    <a:gs pos="2917">
                      <a:schemeClr val="tx1"/>
                    </a:gs>
                    <a:gs pos="30000">
                      <a:schemeClr val="tx1"/>
                    </a:gs>
                  </a:gsLst>
                  <a:lin ang="5400000" scaled="0"/>
                </a:gradFill>
                <a:latin typeface="+mn-lt"/>
                <a:ea typeface="+mn-ea"/>
                <a:cs typeface="+mn-cs"/>
              </a:rPr>
              <a:t> yes is only an offer with no contingents, all the rest treat as no. remember they want to wait. They will stall, take more meeting, and maybe never say no. if they are committed- ask for their confirmation, if you don’t get it they are not committed. </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Parallel rather than serial-  </a:t>
            </a:r>
            <a:r>
              <a:rPr lang="en-US" sz="1200" kern="1200" dirty="0">
                <a:solidFill>
                  <a:schemeClr val="tx1"/>
                </a:solidFill>
                <a:latin typeface="+mn-lt"/>
                <a:ea typeface="+mn-ea"/>
                <a:cs typeface="+mn-cs"/>
              </a:rPr>
              <a:t>Expected value = how likely an investor is to say yes, multiplied by how good it would be if they did. Reduce the time wasters,</a:t>
            </a:r>
            <a:r>
              <a:rPr lang="en-US" sz="1200" kern="1200" baseline="0" dirty="0">
                <a:solidFill>
                  <a:schemeClr val="tx1"/>
                </a:solidFill>
                <a:latin typeface="+mn-lt"/>
                <a:ea typeface="+mn-ea"/>
                <a:cs typeface="+mn-cs"/>
              </a:rPr>
              <a:t> the never no. signs: not responding, too many meetings without progress, </a:t>
            </a: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Close committed $$- know</a:t>
            </a:r>
            <a:r>
              <a:rPr lang="en-US" sz="1200" kern="1200" baseline="0" dirty="0">
                <a:gradFill>
                  <a:gsLst>
                    <a:gs pos="2917">
                      <a:schemeClr val="tx1"/>
                    </a:gs>
                    <a:gs pos="30000">
                      <a:schemeClr val="tx1"/>
                    </a:gs>
                  </a:gsLst>
                  <a:lin ang="5400000" scaled="0"/>
                </a:gradFill>
                <a:latin typeface="+mn-lt"/>
                <a:ea typeface="+mn-ea"/>
                <a:cs typeface="+mn-cs"/>
              </a:rPr>
              <a:t> the timeline to get the $$ in your account. They can always discover new stuff after saying yes and before the $$ are yours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8005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No leaders- if they are a big investors they would love to lead. Remember first yes will bring the others. Good to have the yes from a leader. </a:t>
            </a:r>
          </a:p>
          <a:p>
            <a:pPr marL="0" indent="0">
              <a:buFont typeface="Arial" panose="020B0604020202020204" pitchFamily="34" charset="0"/>
              <a:buNone/>
            </a:pPr>
            <a:r>
              <a:rPr lang="en-US" dirty="0"/>
              <a:t>Be profitable</a:t>
            </a:r>
            <a:r>
              <a:rPr lang="en-US" baseline="0" dirty="0"/>
              <a:t> if you can- if you are not desperate for money the deal is better. It’s easier to raise when you don’t need it </a:t>
            </a:r>
          </a:p>
          <a:p>
            <a:pPr marL="0" indent="0">
              <a:buFont typeface="Arial" panose="020B0604020202020204" pitchFamily="34" charset="0"/>
              <a:buNone/>
            </a:pPr>
            <a:r>
              <a:rPr lang="en-US" baseline="0" dirty="0"/>
              <a:t>Don’t optimize your valuation- it’s more important to have revenue not valuation. Try to get a convertible note to avoid the mess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101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Get a warm intro- referrals with recommendation can</a:t>
            </a:r>
            <a:r>
              <a:rPr lang="en-US" sz="1200" baseline="0" dirty="0">
                <a:latin typeface="Helvetica"/>
                <a:cs typeface="Helvetica"/>
              </a:rPr>
              <a:t> bring the meeting faster</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First impression- =Most VCs usually form an opinion of the founder and opportunity within first 10 minutes of a pitch- Early stage investors generally look for: traction,</a:t>
            </a:r>
            <a:r>
              <a:rPr lang="en-US" sz="1200" baseline="0" dirty="0">
                <a:latin typeface="Helvetica"/>
                <a:cs typeface="Helvetica"/>
              </a:rPr>
              <a:t> </a:t>
            </a:r>
            <a:r>
              <a:rPr lang="en-US" sz="1200" baseline="0" dirty="0" err="1">
                <a:latin typeface="Helvetica"/>
                <a:cs typeface="Helvetica"/>
              </a:rPr>
              <a:t>you+team</a:t>
            </a:r>
            <a:r>
              <a:rPr lang="en-US" sz="1200" baseline="0" dirty="0">
                <a:latin typeface="Helvetica"/>
                <a:cs typeface="Helvetica"/>
              </a:rPr>
              <a:t>, proof, product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filed- know the market the competition the challenges and the business environment- it’s your area of operation your investors want to back expert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weaknesses- </a:t>
            </a:r>
            <a:r>
              <a:rPr lang="en-US" sz="1200" dirty="0">
                <a:latin typeface="Helvetica"/>
                <a:cs typeface="Helvetica"/>
              </a:rPr>
              <a:t>Investors would rather back an entrepreneur who is honest, who knows her flaws, and who has a reasonable hypotheses about how she might overcome these challenges with more resources and time.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Show what you have done- product demos,</a:t>
            </a:r>
            <a:r>
              <a:rPr lang="en-US" sz="1200" baseline="0" dirty="0">
                <a:latin typeface="Helvetica"/>
                <a:cs typeface="Helvetica"/>
              </a:rPr>
              <a:t> metrics (KPIS, engagement),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Have</a:t>
            </a:r>
            <a:r>
              <a:rPr lang="en-US" sz="1200" baseline="0" dirty="0">
                <a:latin typeface="Helvetica"/>
                <a:cs typeface="Helvetica"/>
              </a:rPr>
              <a:t> a plan- what is the next few milestones look like, how much money do you need for how long and for what milestone, how are you going to address the weaknesses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Show that you can scale- positive unit economics, how you will get users\customers\ scale!!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All you do should be data driven, great design that reflect your deep knowledge of the problem and your vision to the solution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887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Every investor acts differently- but in 90% of the cases this will stick</a:t>
            </a:r>
          </a:p>
          <a:p>
            <a:pPr marL="0" indent="0">
              <a:buFont typeface="Arial" panose="020B0604020202020204" pitchFamily="34" charset="0"/>
              <a:buNone/>
            </a:pPr>
            <a:br>
              <a:rPr lang="en-US" dirty="0"/>
            </a:br>
            <a:r>
              <a:rPr lang="en-US" dirty="0"/>
              <a:t>PR is public 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45242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5208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Benefits include</a:t>
            </a:r>
          </a:p>
          <a:p>
            <a:pPr lvl="0"/>
            <a:r>
              <a:rPr lang="en-US" sz="1200" dirty="0">
                <a:solidFill>
                  <a:schemeClr val="tx1"/>
                </a:solidFill>
              </a:rPr>
              <a:t>Free office space and $60k Microsoft Azure Cloud credit</a:t>
            </a:r>
          </a:p>
          <a:p>
            <a:pPr lvl="0"/>
            <a:r>
              <a:rPr lang="en-US" sz="1200" dirty="0">
                <a:solidFill>
                  <a:schemeClr val="tx1"/>
                </a:solidFill>
              </a:rPr>
              <a:t>Full curriculum of business and technical training </a:t>
            </a:r>
          </a:p>
          <a:p>
            <a:pPr lvl="0"/>
            <a:r>
              <a:rPr lang="en-US" sz="1200" dirty="0">
                <a:solidFill>
                  <a:schemeClr val="tx1"/>
                </a:solidFill>
              </a:rPr>
              <a:t>Mentorship, high-profile exposure, and global access to customers and investors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78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2982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5219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C116942-AFAC-7B49-97A2-0D438CD87B53}" type="slidenum">
              <a:rPr lang="en-US" smtClean="0"/>
              <a:t>4</a:t>
            </a:fld>
            <a:endParaRPr lang="en-US"/>
          </a:p>
        </p:txBody>
      </p:sp>
    </p:spTree>
    <p:extLst>
      <p:ext uri="{BB962C8B-B14F-4D97-AF65-F5344CB8AC3E}">
        <p14:creationId xmlns:p14="http://schemas.microsoft.com/office/powerpoint/2010/main" val="2965947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25560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14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 the VC really be a partner</a:t>
            </a:r>
            <a:r>
              <a:rPr lang="en-US" baseline="0" dirty="0"/>
              <a:t> and put them to work. Many of them have supporting orgs for hiring and mentoring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05965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44437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u="none" dirty="0"/>
          </a:p>
        </p:txBody>
      </p:sp>
      <p:sp>
        <p:nvSpPr>
          <p:cNvPr id="4" name="Slide Number Placeholder 3"/>
          <p:cNvSpPr>
            <a:spLocks noGrp="1"/>
          </p:cNvSpPr>
          <p:nvPr>
            <p:ph type="sldNum" sz="quarter" idx="10"/>
          </p:nvPr>
        </p:nvSpPr>
        <p:spPr/>
        <p:txBody>
          <a:bodyPr/>
          <a:lstStyle/>
          <a:p>
            <a:fld id="{3C116942-AFAC-7B49-97A2-0D438CD87B53}" type="slidenum">
              <a:rPr lang="en-US" smtClean="0"/>
              <a:t>41</a:t>
            </a:fld>
            <a:endParaRPr lang="en-US"/>
          </a:p>
        </p:txBody>
      </p:sp>
    </p:spTree>
    <p:extLst>
      <p:ext uri="{BB962C8B-B14F-4D97-AF65-F5344CB8AC3E}">
        <p14:creationId xmlns:p14="http://schemas.microsoft.com/office/powerpoint/2010/main" val="41440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3063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Helvetica"/>
              </a:rPr>
              <a:t>“Remember that funding is a means to an end, not an end in of itself. The end goal is to</a:t>
            </a:r>
            <a:r>
              <a:rPr lang="en-US" sz="1200" kern="1200" baseline="0" dirty="0">
                <a:solidFill>
                  <a:schemeClr val="tx1"/>
                </a:solidFill>
                <a:latin typeface="+mn-lt"/>
                <a:ea typeface="+mn-ea"/>
                <a:cs typeface="Helvetica"/>
              </a:rPr>
              <a:t> build </a:t>
            </a:r>
            <a:r>
              <a:rPr lang="en-US" sz="1200" kern="1200" dirty="0">
                <a:solidFill>
                  <a:schemeClr val="tx1"/>
                </a:solidFill>
                <a:latin typeface="+mn-lt"/>
                <a:ea typeface="+mn-ea"/>
                <a:cs typeface="Helvetica"/>
              </a:rPr>
              <a:t>a product, a community and a business. Raising money can be a challenge – just remember it’s not the end. It’s the beginning, it’s the starting point. Now you have to build.”</a:t>
            </a:r>
            <a:endParaRPr lang="en-US" sz="1200" i="1" kern="1200" baseline="30000" dirty="0">
              <a:solidFill>
                <a:schemeClr val="tx1"/>
              </a:solidFill>
              <a:latin typeface="+mn-lt"/>
              <a:ea typeface="+mn-ea"/>
              <a:cs typeface="Helvetica"/>
            </a:endParaRP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t>6</a:t>
            </a:fld>
            <a:endParaRPr lang="en-US"/>
          </a:p>
        </p:txBody>
      </p:sp>
    </p:spTree>
    <p:extLst>
      <p:ext uri="{BB962C8B-B14F-4D97-AF65-F5344CB8AC3E}">
        <p14:creationId xmlns:p14="http://schemas.microsoft.com/office/powerpoint/2010/main" val="426579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192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7542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Great big wins</a:t>
            </a:r>
            <a:r>
              <a:rPr lang="en-US" baseline="0" dirty="0"/>
              <a:t> and </a:t>
            </a:r>
            <a:r>
              <a:rPr lang="en-US" dirty="0"/>
              <a:t>heart breaking struggles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164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external</a:t>
            </a:r>
            <a:r>
              <a:rPr lang="en-US" baseline="0" dirty="0"/>
              <a:t> $$ won’t make you grow faster or you don’t want to grow fast . Don’t raise money.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18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8836" y="467570"/>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3302610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4122961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6957263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3187801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10694242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2517620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739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2852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965135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9137673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399104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1026" name="Picture 2" descr="Por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585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754443" y="4408809"/>
            <a:ext cx="4567564" cy="1285409"/>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1271847"/>
            <a:ext cx="6402388" cy="313696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66579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8850202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898531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36878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4523890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574513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3405150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05923093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4174055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66980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109843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5"/>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84457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97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0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0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2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886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71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41"/>
            <a:ext cx="10571004" cy="1499289"/>
          </a:xfrm>
        </p:spPr>
        <p:txBody>
          <a:bodyPr/>
          <a:lstStyle/>
          <a:p>
            <a:r>
              <a:rPr lang="en-US"/>
              <a:t>Click to edit Master title style</a:t>
            </a:r>
          </a:p>
        </p:txBody>
      </p:sp>
      <p:sp>
        <p:nvSpPr>
          <p:cNvPr id="3" name="Subtitle 2"/>
          <p:cNvSpPr>
            <a:spLocks noGrp="1"/>
          </p:cNvSpPr>
          <p:nvPr>
            <p:ph type="subTitle" idx="1"/>
          </p:nvPr>
        </p:nvSpPr>
        <p:spPr>
          <a:xfrm>
            <a:off x="1865473" y="3963564"/>
            <a:ext cx="8705534" cy="738664"/>
          </a:xfrm>
        </p:spPr>
        <p:txBody>
          <a:bodyPr/>
          <a:lstStyle>
            <a:lvl1pPr marL="0" indent="0" algn="ctr">
              <a:buNone/>
              <a:defRPr>
                <a:solidFill>
                  <a:schemeClr val="tx1">
                    <a:tint val="75000"/>
                  </a:schemeClr>
                </a:solidFill>
              </a:defRPr>
            </a:lvl1pPr>
            <a:lvl2pPr marL="597586" indent="0" algn="ctr">
              <a:buNone/>
              <a:defRPr>
                <a:solidFill>
                  <a:schemeClr val="tx1">
                    <a:tint val="75000"/>
                  </a:schemeClr>
                </a:solidFill>
              </a:defRPr>
            </a:lvl2pPr>
            <a:lvl3pPr marL="1195173" indent="0" algn="ctr">
              <a:buNone/>
              <a:defRPr>
                <a:solidFill>
                  <a:schemeClr val="tx1">
                    <a:tint val="75000"/>
                  </a:schemeClr>
                </a:solidFill>
              </a:defRPr>
            </a:lvl3pPr>
            <a:lvl4pPr marL="1792760" indent="0" algn="ctr">
              <a:buNone/>
              <a:defRPr>
                <a:solidFill>
                  <a:schemeClr val="tx1">
                    <a:tint val="75000"/>
                  </a:schemeClr>
                </a:solidFill>
              </a:defRPr>
            </a:lvl4pPr>
            <a:lvl5pPr marL="2390346" indent="0" algn="ctr">
              <a:buNone/>
              <a:defRPr>
                <a:solidFill>
                  <a:schemeClr val="tx1">
                    <a:tint val="75000"/>
                  </a:schemeClr>
                </a:solidFill>
              </a:defRPr>
            </a:lvl5pPr>
            <a:lvl6pPr marL="2987932" indent="0" algn="ctr">
              <a:buNone/>
              <a:defRPr>
                <a:solidFill>
                  <a:schemeClr val="tx1">
                    <a:tint val="75000"/>
                  </a:schemeClr>
                </a:solidFill>
              </a:defRPr>
            </a:lvl6pPr>
            <a:lvl7pPr marL="3585519" indent="0" algn="ctr">
              <a:buNone/>
              <a:defRPr>
                <a:solidFill>
                  <a:schemeClr val="tx1">
                    <a:tint val="75000"/>
                  </a:schemeClr>
                </a:solidFill>
              </a:defRPr>
            </a:lvl7pPr>
            <a:lvl8pPr marL="4183105" indent="0" algn="ctr">
              <a:buNone/>
              <a:defRPr>
                <a:solidFill>
                  <a:schemeClr val="tx1">
                    <a:tint val="75000"/>
                  </a:schemeClr>
                </a:solidFill>
              </a:defRPr>
            </a:lvl8pPr>
            <a:lvl9pPr marL="47806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3"/>
            <a:ext cx="2901844" cy="372394"/>
          </a:xfrm>
          <a:prstGeom prst="rect">
            <a:avLst/>
          </a:prstGeom>
        </p:spPr>
        <p:txBody>
          <a:bodyPr/>
          <a:lstStyle/>
          <a:p>
            <a:pPr defTabSz="932563"/>
            <a:fld id="{26ABC7E6-0A69-4BF7-AC2F-32E6FA4CA4B2}" type="datetimeFigureOut">
              <a:rPr lang="en-US" smtClean="0">
                <a:solidFill>
                  <a:prstClr val="black">
                    <a:tint val="75000"/>
                  </a:prstClr>
                </a:solidFill>
              </a:rPr>
              <a:pPr defTabSz="932563"/>
              <a:t>8/9/2016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a:lstStyle/>
          <a:p>
            <a:pPr defTabSz="932563"/>
            <a:fld id="{CE1AD6D5-F116-4097-94E1-3AB58314BD00}" type="slidenum">
              <a:rPr lang="en-US" smtClean="0">
                <a:solidFill>
                  <a:prstClr val="black">
                    <a:tint val="75000"/>
                  </a:prstClr>
                </a:solidFill>
              </a:rPr>
              <a:pPr defTabSz="932563"/>
              <a:t>‹#›</a:t>
            </a:fld>
            <a:endParaRPr lang="en-US">
              <a:solidFill>
                <a:prstClr val="black">
                  <a:tint val="75000"/>
                </a:prstClr>
              </a:solidFill>
            </a:endParaRPr>
          </a:p>
        </p:txBody>
      </p:sp>
    </p:spTree>
    <p:extLst>
      <p:ext uri="{BB962C8B-B14F-4D97-AF65-F5344CB8AC3E}">
        <p14:creationId xmlns:p14="http://schemas.microsoft.com/office/powerpoint/2010/main" val="149401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9316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899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8C0C54AC-7A8F-473D-878C-0F0916671A97}" type="datetimeFigureOut">
              <a:rPr lang="en-US" smtClean="0">
                <a:solidFill>
                  <a:srgbClr val="000000"/>
                </a:solidFill>
              </a:rPr>
              <a:pPr defTabSz="932597"/>
              <a:t>8/9/2016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5A00B4-8CE1-4960-A551-4CC84B979CB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50342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862884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sp>
        <p:nvSpPr>
          <p:cNvPr id="6" name="Rectangle 5"/>
          <p:cNvSpPr/>
          <p:nvPr userDrawn="1"/>
        </p:nvSpPr>
        <p:spPr bwMode="auto">
          <a:xfrm>
            <a:off x="465377"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7" y="751849"/>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5"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8" y="751849"/>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640525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49"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6000"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7602" y="4815106"/>
            <a:ext cx="1426036" cy="307647"/>
          </a:xfrm>
          <a:prstGeom prst="rect">
            <a:avLst/>
          </a:prstGeom>
        </p:spPr>
      </p:pic>
    </p:spTree>
    <p:extLst>
      <p:ext uri="{BB962C8B-B14F-4D97-AF65-F5344CB8AC3E}">
        <p14:creationId xmlns:p14="http://schemas.microsoft.com/office/powerpoint/2010/main" val="1741754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t>Microsoft Ventures</a:t>
            </a:r>
            <a:endParaRPr lang="en-US" dirty="0"/>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6584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7125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55374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22056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67549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11167241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3581099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8367587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13997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41311863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19859257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1121002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7567478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38027498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1029379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32392405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2303658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2137084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31682609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60390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69429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846855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071489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51425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46471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3196665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828080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2046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7807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94468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68831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95442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912177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098206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3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122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83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3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0" y="6627765"/>
            <a:ext cx="12436475" cy="372394"/>
          </a:xfrm>
          <a:prstGeom prst="rect">
            <a:avLst/>
          </a:prstGeom>
          <a:solidFill>
            <a:schemeClr val="tx1"/>
          </a:solidFill>
        </p:spPr>
        <p:txBody>
          <a:bodyPr anchor="ctr"/>
          <a:lstStyle>
            <a:lvl1pPr>
              <a:defRPr sz="1071">
                <a:solidFill>
                  <a:schemeClr val="tx1">
                    <a:lumMod val="50000"/>
                    <a:lumOff val="50000"/>
                  </a:schemeClr>
                </a:solidFill>
                <a:latin typeface="Segoe UI" pitchFamily="34" charset="0"/>
                <a:ea typeface="Segoe UI" pitchFamily="34" charset="0"/>
                <a:cs typeface="Segoe UI" pitchFamily="34" charset="0"/>
              </a:defRPr>
            </a:lvl1pPr>
          </a:lstStyle>
          <a:p>
            <a:r>
              <a:rPr lang="en-US" dirty="0"/>
              <a:t>  MICROSOFT CONFIDENTIAL									CONTACT: BINGFUND@MICROSOFT.COM</a:t>
            </a:r>
          </a:p>
        </p:txBody>
      </p:sp>
    </p:spTree>
    <p:extLst>
      <p:ext uri="{BB962C8B-B14F-4D97-AF65-F5344CB8AC3E}">
        <p14:creationId xmlns:p14="http://schemas.microsoft.com/office/powerpoint/2010/main" val="2194774761"/>
      </p:ext>
    </p:extLst>
  </p:cSld>
  <p:clrMapOvr>
    <a:masterClrMapping/>
  </p:clrMapOvr>
  <p:transition spd="med">
    <p:pull/>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7" y="6482889"/>
            <a:ext cx="3342303" cy="372394"/>
          </a:xfrm>
          <a:prstGeom prst="rect">
            <a:avLst/>
          </a:prstGeom>
        </p:spPr>
        <p:txBody>
          <a:bodyPr/>
          <a:lstStyle/>
          <a:p>
            <a:fld id="{6A6548E0-9B55-4638-9D50-357CE36DAE3F}" type="datetimeFigureOut">
              <a:rPr lang="en-US" smtClean="0"/>
              <a:pPr/>
              <a:t>8/9/2016</a:t>
            </a:fld>
            <a:endParaRPr lang="en-US" dirty="0"/>
          </a:p>
        </p:txBody>
      </p:sp>
      <p:sp>
        <p:nvSpPr>
          <p:cNvPr id="4" name="Footer Placeholder 3"/>
          <p:cNvSpPr>
            <a:spLocks noGrp="1"/>
          </p:cNvSpPr>
          <p:nvPr>
            <p:ph type="ftr" sz="quarter" idx="11"/>
          </p:nvPr>
        </p:nvSpPr>
        <p:spPr>
          <a:xfrm>
            <a:off x="4741406" y="6482889"/>
            <a:ext cx="2953663" cy="3723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8239165" y="6482889"/>
            <a:ext cx="3342303" cy="372394"/>
          </a:xfrm>
          <a:prstGeom prst="rect">
            <a:avLst/>
          </a:prstGeom>
        </p:spPr>
        <p:txBody>
          <a:bodyPr/>
          <a:lstStyle/>
          <a:p>
            <a:fld id="{1AA30180-2D1A-43C9-A2B4-1BAFB4EA038E}" type="slidenum">
              <a:rPr lang="en-US" smtClean="0"/>
              <a:pPr/>
              <a:t>‹#›</a:t>
            </a:fld>
            <a:endParaRPr lang="en-US" dirty="0"/>
          </a:p>
        </p:txBody>
      </p:sp>
    </p:spTree>
    <p:extLst>
      <p:ext uri="{BB962C8B-B14F-4D97-AF65-F5344CB8AC3E}">
        <p14:creationId xmlns:p14="http://schemas.microsoft.com/office/powerpoint/2010/main" val="1484342317"/>
      </p:ext>
    </p:extLst>
  </p:cSld>
  <p:clrMapOvr>
    <a:masterClrMapping/>
  </p:clrMapOvr>
  <p:transition spd="med">
    <p:pull/>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8837" y="467571"/>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148176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87975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835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16583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922982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5976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3173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117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55765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527626" cy="7087731"/>
          </a:xfrm>
          <a:prstGeom prst="rect">
            <a:avLst/>
          </a:prstGeom>
        </p:spPr>
      </p:pic>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4532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333303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pic>
        <p:nvPicPr>
          <p:cNvPr id="9" name="Picture 8"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11243" cy="7071342"/>
          </a:xfrm>
          <a:prstGeom prst="rect">
            <a:avLst/>
          </a:prstGeom>
        </p:spPr>
      </p:pic>
      <p:sp>
        <p:nvSpPr>
          <p:cNvPr id="10" name="Rectangle 9"/>
          <p:cNvSpPr/>
          <p:nvPr userDrawn="1"/>
        </p:nvSpPr>
        <p:spPr bwMode="auto">
          <a:xfrm>
            <a:off x="754443" y="4408809"/>
            <a:ext cx="4567564"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751656"/>
            <a:ext cx="6402388" cy="3657155"/>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14" name="Picture 13"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28181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pic>
        <p:nvPicPr>
          <p:cNvPr id="2" name="Picture 1"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03050" cy="7087730"/>
          </a:xfrm>
          <a:prstGeom prst="rect">
            <a:avLst/>
          </a:prstGeom>
        </p:spPr>
      </p:pic>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6"/>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61421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4215836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308044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504" t="26073" r="10261" b="3839"/>
          <a:stretch/>
        </p:blipFill>
        <p:spPr>
          <a:xfrm>
            <a:off x="0" y="16042"/>
            <a:ext cx="12436475" cy="6966284"/>
          </a:xfrm>
          <a:prstGeom prst="rect">
            <a:avLst/>
          </a:prstGeom>
        </p:spPr>
      </p:pic>
      <p:sp>
        <p:nvSpPr>
          <p:cNvPr id="5" name="Rectangle 4"/>
          <p:cNvSpPr/>
          <p:nvPr userDrawn="1"/>
        </p:nvSpPr>
        <p:spPr bwMode="auto">
          <a:xfrm>
            <a:off x="515400" y="1377606"/>
            <a:ext cx="8230055" cy="2736305"/>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15400" y="4113911"/>
            <a:ext cx="4567564" cy="1371601"/>
          </a:xfrm>
          <a:prstGeom prst="rect">
            <a:avLst/>
          </a:prstGeom>
          <a:solidFill>
            <a:schemeClr val="accent6">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MSFT_logo_rgb_C-Gray.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45455" y="5776093"/>
            <a:ext cx="1771805" cy="382242"/>
          </a:xfrm>
          <a:prstGeom prst="rect">
            <a:avLst/>
          </a:prstGeom>
        </p:spPr>
      </p:pic>
    </p:spTree>
    <p:extLst>
      <p:ext uri="{BB962C8B-B14F-4D97-AF65-F5344CB8AC3E}">
        <p14:creationId xmlns:p14="http://schemas.microsoft.com/office/powerpoint/2010/main" val="2589683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505667" cy="7212864"/>
          </a:xfrm>
          <a:prstGeom prst="rect">
            <a:avLst/>
          </a:prstGeom>
        </p:spPr>
      </p:pic>
      <p:sp>
        <p:nvSpPr>
          <p:cNvPr id="6" name="Rectangle 5"/>
          <p:cNvSpPr/>
          <p:nvPr userDrawn="1"/>
        </p:nvSpPr>
        <p:spPr bwMode="auto">
          <a:xfrm>
            <a:off x="465378"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8" y="751850"/>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6"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9" y="751850"/>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18129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972" y="-79174"/>
            <a:ext cx="13050570" cy="7185430"/>
          </a:xfrm>
          <a:prstGeom prst="rect">
            <a:avLst/>
          </a:prstGeom>
        </p:spPr>
      </p:pic>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50"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5999"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7603" y="4815106"/>
            <a:ext cx="1426036" cy="307647"/>
          </a:xfrm>
          <a:prstGeom prst="rect">
            <a:avLst/>
          </a:prstGeom>
        </p:spPr>
      </p:pic>
    </p:spTree>
    <p:extLst>
      <p:ext uri="{BB962C8B-B14F-4D97-AF65-F5344CB8AC3E}">
        <p14:creationId xmlns:p14="http://schemas.microsoft.com/office/powerpoint/2010/main" val="277672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169404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37446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95180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40170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17639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153729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97812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340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4238024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71288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30240032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7913608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1528927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4110475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1524318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2967875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30692278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1928877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5684400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theme" Target="../theme/theme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0" y="6442381"/>
            <a:ext cx="3937000" cy="3714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Microsoft Ventures</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83" r:id="rId2"/>
    <p:sldLayoutId id="2147484229" r:id="rId3"/>
    <p:sldLayoutId id="2147484184" r:id="rId4"/>
    <p:sldLayoutId id="2147484185" r:id="rId5"/>
    <p:sldLayoutId id="2147484186" r:id="rId6"/>
    <p:sldLayoutId id="2147484187" r:id="rId7"/>
    <p:sldLayoutId id="2147484188" r:id="rId8"/>
    <p:sldLayoutId id="2147484205" r:id="rId9"/>
    <p:sldLayoutId id="2147484224" r:id="rId10"/>
    <p:sldLayoutId id="2147484203" r:id="rId11"/>
    <p:sldLayoutId id="2147484204" r:id="rId12"/>
    <p:sldLayoutId id="2147484207" r:id="rId13"/>
    <p:sldLayoutId id="2147484208" r:id="rId14"/>
    <p:sldLayoutId id="2147484230" r:id="rId15"/>
    <p:sldLayoutId id="2147484231" r:id="rId16"/>
    <p:sldLayoutId id="2147484105" r:id="rId17"/>
    <p:sldLayoutId id="2147484182" r:id="rId18"/>
    <p:sldLayoutId id="2147484191" r:id="rId19"/>
    <p:sldLayoutId id="2147484130" r:id="rId20"/>
    <p:sldLayoutId id="2147484101" r:id="rId21"/>
    <p:sldLayoutId id="2147484102" r:id="rId22"/>
    <p:sldLayoutId id="2147484189" r:id="rId23"/>
    <p:sldLayoutId id="2147484225" r:id="rId24"/>
    <p:sldLayoutId id="2147484190" r:id="rId25"/>
    <p:sldLayoutId id="2147484087" r:id="rId26"/>
    <p:sldLayoutId id="2147484226" r:id="rId27"/>
    <p:sldLayoutId id="2147484192" r:id="rId28"/>
    <p:sldLayoutId id="2147484193" r:id="rId29"/>
    <p:sldLayoutId id="2147484194" r:id="rId30"/>
    <p:sldLayoutId id="2147484195" r:id="rId31"/>
    <p:sldLayoutId id="2147484196" r:id="rId32"/>
    <p:sldLayoutId id="2147484197" r:id="rId33"/>
    <p:sldLayoutId id="2147484227" r:id="rId34"/>
    <p:sldLayoutId id="2147484198" r:id="rId35"/>
    <p:sldLayoutId id="2147484199" r:id="rId36"/>
    <p:sldLayoutId id="2147484200" r:id="rId37"/>
    <p:sldLayoutId id="2147484201" r:id="rId38"/>
    <p:sldLayoutId id="2147484202" r:id="rId39"/>
    <p:sldLayoutId id="2147484099" r:id="rId40"/>
    <p:sldLayoutId id="2147484089" r:id="rId41"/>
    <p:sldLayoutId id="2147484209" r:id="rId42"/>
    <p:sldLayoutId id="2147484228" r:id="rId43"/>
    <p:sldLayoutId id="2147484211" r:id="rId44"/>
    <p:sldLayoutId id="2147484212" r:id="rId45"/>
    <p:sldLayoutId id="2147484213" r:id="rId46"/>
    <p:sldLayoutId id="2147484214" r:id="rId47"/>
    <p:sldLayoutId id="2147484215" r:id="rId48"/>
    <p:sldLayoutId id="2147484210" r:id="rId49"/>
    <p:sldLayoutId id="2147484216" r:id="rId50"/>
    <p:sldLayoutId id="2147484217" r:id="rId51"/>
    <p:sldLayoutId id="2147484218" r:id="rId52"/>
    <p:sldLayoutId id="2147484219" r:id="rId53"/>
    <p:sldLayoutId id="2147484220" r:id="rId54"/>
    <p:sldLayoutId id="2147484093" r:id="rId55"/>
    <p:sldLayoutId id="2147484127" r:id="rId56"/>
    <p:sldLayoutId id="2147484128" r:id="rId57"/>
    <p:sldLayoutId id="2147484129" r:id="rId58"/>
    <p:sldLayoutId id="2147484221" r:id="rId59"/>
    <p:sldLayoutId id="2147484222" r:id="rId60"/>
    <p:sldLayoutId id="2147484223" r:id="rId61"/>
    <p:sldLayoutId id="2147484094" r:id="rId62"/>
    <p:sldLayoutId id="2147484096" r:id="rId63"/>
    <p:sldLayoutId id="2147484232" r:id="rId64"/>
    <p:sldLayoutId id="2147484235" r:id="rId65"/>
  </p:sldLayoutIdLst>
  <p:transition>
    <p:fade/>
  </p:transition>
  <p:hf sldNum="0" hdr="0" dt="0"/>
  <p:txStyles>
    <p:titleStyle>
      <a:lvl1pPr algn="l" defTabSz="932742" rtl="0" eaLnBrk="1" latinLnBrk="0" hangingPunct="1">
        <a:lnSpc>
          <a:spcPct val="90000"/>
        </a:lnSpc>
        <a:spcBef>
          <a:spcPct val="0"/>
        </a:spcBef>
        <a:buNone/>
        <a:defRPr lang="en-US" sz="6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1" y="6442382"/>
            <a:ext cx="3937000" cy="371475"/>
          </a:xfrm>
          <a:prstGeom prst="rect">
            <a:avLst/>
          </a:prstGeom>
        </p:spPr>
        <p:txBody>
          <a:bodyPr vert="horz" lIns="91440" tIns="45720" rIns="91440" bIns="45720" rtlCol="0" anchor="ctr"/>
          <a:lstStyle>
            <a:lvl1pPr algn="l">
              <a:defRPr sz="1199">
                <a:solidFill>
                  <a:schemeClr val="tx1">
                    <a:tint val="75000"/>
                  </a:schemeClr>
                </a:solidFill>
              </a:defRPr>
            </a:lvl1pPr>
          </a:lstStyle>
          <a:p>
            <a:pPr defTabSz="932563"/>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4100691065"/>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 id="2147484281" r:id="rId45"/>
    <p:sldLayoutId id="2147484282" r:id="rId46"/>
    <p:sldLayoutId id="2147484283" r:id="rId47"/>
    <p:sldLayoutId id="2147484284" r:id="rId48"/>
    <p:sldLayoutId id="2147484285" r:id="rId49"/>
    <p:sldLayoutId id="2147484286" r:id="rId50"/>
    <p:sldLayoutId id="2147484287" r:id="rId51"/>
    <p:sldLayoutId id="2147484288" r:id="rId52"/>
    <p:sldLayoutId id="2147484289" r:id="rId53"/>
    <p:sldLayoutId id="2147484290" r:id="rId54"/>
    <p:sldLayoutId id="2147484291" r:id="rId55"/>
    <p:sldLayoutId id="2147484292" r:id="rId56"/>
    <p:sldLayoutId id="2147484293" r:id="rId57"/>
    <p:sldLayoutId id="2147484294" r:id="rId58"/>
    <p:sldLayoutId id="2147484295" r:id="rId59"/>
    <p:sldLayoutId id="2147484296" r:id="rId60"/>
    <p:sldLayoutId id="2147484297" r:id="rId61"/>
    <p:sldLayoutId id="2147484298" r:id="rId62"/>
    <p:sldLayoutId id="2147484299" r:id="rId63"/>
    <p:sldLayoutId id="2147484300" r:id="rId64"/>
    <p:sldLayoutId id="2147484301" r:id="rId65"/>
    <p:sldLayoutId id="2147484302" r:id="rId66"/>
  </p:sldLayoutIdLst>
  <p:transition>
    <p:fade/>
  </p:transition>
  <p:hf sldNum="0" hdr="0" dt="0"/>
  <p:txStyles>
    <p:titleStyle>
      <a:lvl1pPr algn="l" defTabSz="932563" rtl="0" eaLnBrk="1" latinLnBrk="0" hangingPunct="1">
        <a:lnSpc>
          <a:spcPct val="90000"/>
        </a:lnSpc>
        <a:spcBef>
          <a:spcPct val="0"/>
        </a:spcBef>
        <a:buNone/>
        <a:defRPr lang="en-US" sz="59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8.htm"/><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H="1">
            <a:off x="1674" y="1808"/>
            <a:ext cx="12434711" cy="6992223"/>
          </a:xfrm>
          <a:prstGeom prst="rect">
            <a:avLst/>
          </a:prstGeom>
        </p:spPr>
      </p:pic>
      <p:sp>
        <p:nvSpPr>
          <p:cNvPr id="9" name="Rectangle 8"/>
          <p:cNvSpPr/>
          <p:nvPr/>
        </p:nvSpPr>
        <p:spPr bwMode="auto">
          <a:xfrm>
            <a:off x="341298" y="3330053"/>
            <a:ext cx="11791562" cy="1681981"/>
          </a:xfrm>
          <a:prstGeom prst="rect">
            <a:avLst/>
          </a:prstGeom>
          <a:solidFill>
            <a:schemeClr val="accent3">
              <a:lumMod val="7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7" rIns="182732" bIns="146187" numCol="1" spcCol="0" rtlCol="0" fromWordArt="0" anchor="ctr" anchorCtr="0" forceAA="0" compatLnSpc="1">
            <a:prstTxWarp prst="textNoShape">
              <a:avLst/>
            </a:prstTxWarp>
            <a:noAutofit/>
          </a:bodyPr>
          <a:lstStyle/>
          <a:p>
            <a:r>
              <a:rPr lang="en-US" sz="6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to move investors to YES?!!</a:t>
            </a:r>
            <a:endParaRPr lang="en-US" sz="6600" dirty="0"/>
          </a:p>
        </p:txBody>
      </p:sp>
      <p:sp>
        <p:nvSpPr>
          <p:cNvPr id="10" name="Rectangle 9"/>
          <p:cNvSpPr/>
          <p:nvPr/>
        </p:nvSpPr>
        <p:spPr>
          <a:xfrm>
            <a:off x="341298" y="5012034"/>
            <a:ext cx="7437926" cy="1347823"/>
          </a:xfrm>
          <a:prstGeom prst="rect">
            <a:avLst/>
          </a:prstGeom>
          <a:solidFill>
            <a:schemeClr val="bg2">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spcCol="0" rtlCol="0" anchor="ctr"/>
          <a:lstStyle/>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&lt;name&gt;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&lt;title&gt;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&lt;contact info</a:t>
            </a: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4114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63" y="1759952"/>
            <a:ext cx="11889564" cy="917575"/>
          </a:xfrm>
        </p:spPr>
        <p:txBody>
          <a:bodyPr/>
          <a:lstStyle/>
          <a:p>
            <a:r>
              <a:rPr lang="en-US" dirty="0"/>
              <a:t>Does every startup have to raise?</a:t>
            </a:r>
          </a:p>
        </p:txBody>
      </p:sp>
      <p:sp>
        <p:nvSpPr>
          <p:cNvPr id="4" name="Footer Placeholder 3"/>
          <p:cNvSpPr>
            <a:spLocks noGrp="1"/>
          </p:cNvSpPr>
          <p:nvPr>
            <p:ph type="ftr" sz="quarter" idx="11"/>
          </p:nvPr>
        </p:nvSpPr>
        <p:spPr/>
        <p:txBody>
          <a:bodyPr/>
          <a:lstStyle/>
          <a:p>
            <a:r>
              <a:rPr lang="en-US"/>
              <a:t>Microsoft Ventures</a:t>
            </a:r>
            <a:endParaRPr lang="en-US" dirty="0"/>
          </a:p>
        </p:txBody>
      </p:sp>
      <p:sp>
        <p:nvSpPr>
          <p:cNvPr id="5" name="Title 1"/>
          <p:cNvSpPr txBox="1">
            <a:spLocks/>
          </p:cNvSpPr>
          <p:nvPr/>
        </p:nvSpPr>
        <p:spPr>
          <a:xfrm>
            <a:off x="546911" y="343969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solidFill>
                  <a:schemeClr val="tx2"/>
                </a:solidFill>
                <a:effectLst/>
                <a:latin typeface="+mj-lt"/>
                <a:ea typeface="+mn-ea"/>
                <a:cs typeface="Segoe UI" pitchFamily="34" charset="0"/>
              </a:defRPr>
            </a:lvl1pPr>
          </a:lstStyle>
          <a:p>
            <a:r>
              <a:rPr lang="en-US" sz="5400" dirty="0">
                <a:solidFill>
                  <a:schemeClr val="accent3"/>
                </a:solidFill>
              </a:rPr>
              <a:t>NO! Not raising is a viable option</a:t>
            </a:r>
          </a:p>
        </p:txBody>
      </p:sp>
    </p:spTree>
    <p:extLst>
      <p:ext uri="{BB962C8B-B14F-4D97-AF65-F5344CB8AC3E}">
        <p14:creationId xmlns:p14="http://schemas.microsoft.com/office/powerpoint/2010/main" val="3892856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549275" y="1415499"/>
            <a:ext cx="11887200" cy="5253746"/>
          </a:xfrm>
        </p:spPr>
        <p:txBody>
          <a:bodyPr/>
          <a:lstStyle/>
          <a:p>
            <a:r>
              <a:rPr lang="en-US" sz="3600" dirty="0">
                <a:solidFill>
                  <a:srgbClr val="737373"/>
                </a:solidFill>
              </a:rPr>
              <a:t>Pull yourself up by your own bootstraps</a:t>
            </a:r>
          </a:p>
          <a:p>
            <a:r>
              <a:rPr lang="en-US" sz="3600" dirty="0">
                <a:solidFill>
                  <a:srgbClr val="737373"/>
                </a:solidFill>
              </a:rPr>
              <a:t>Lots of advantages:</a:t>
            </a:r>
          </a:p>
          <a:p>
            <a:r>
              <a:rPr lang="en-US" sz="3600" dirty="0">
                <a:solidFill>
                  <a:srgbClr val="737373"/>
                </a:solidFill>
              </a:rPr>
              <a:t>	</a:t>
            </a:r>
            <a:r>
              <a:rPr lang="en-US" sz="3600" dirty="0"/>
              <a:t>keep 100% of your equity </a:t>
            </a:r>
          </a:p>
          <a:p>
            <a:r>
              <a:rPr lang="en-US" sz="3600" dirty="0"/>
              <a:t>	report to no one but yourself </a:t>
            </a:r>
          </a:p>
          <a:p>
            <a:r>
              <a:rPr lang="en-US" sz="3600" dirty="0"/>
              <a:t>	Building for profitability- no cash=no company</a:t>
            </a:r>
          </a:p>
          <a:p>
            <a:r>
              <a:rPr lang="en-US" sz="3600" dirty="0">
                <a:solidFill>
                  <a:srgbClr val="737373"/>
                </a:solidFill>
              </a:rPr>
              <a:t>Starting bootstrapped doesn’t mean forever bootstrapped</a:t>
            </a:r>
          </a:p>
          <a:p>
            <a:r>
              <a:rPr lang="en-US" sz="3600" dirty="0">
                <a:solidFill>
                  <a:srgbClr val="737373"/>
                </a:solidFill>
              </a:rPr>
              <a:t>Success stories: Pyramid analytics, GitHub etc..</a:t>
            </a:r>
          </a:p>
          <a:p>
            <a:r>
              <a:rPr lang="en-US" sz="5400" dirty="0">
                <a:solidFill>
                  <a:srgbClr val="0070C0"/>
                </a:solidFill>
              </a:rPr>
              <a:t>					</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Bootstrap!</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45" y="655855"/>
            <a:ext cx="3820058" cy="3115110"/>
          </a:xfrm>
          <a:prstGeom prst="rect">
            <a:avLst/>
          </a:prstGeom>
        </p:spPr>
      </p:pic>
    </p:spTree>
    <p:extLst>
      <p:ext uri="{BB962C8B-B14F-4D97-AF65-F5344CB8AC3E}">
        <p14:creationId xmlns:p14="http://schemas.microsoft.com/office/powerpoint/2010/main" val="11789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68" y="2680868"/>
            <a:ext cx="11889564" cy="917575"/>
          </a:xfrm>
        </p:spPr>
        <p:txBody>
          <a:bodyPr/>
          <a:lstStyle/>
          <a:p>
            <a:r>
              <a:rPr lang="en-US" dirty="0"/>
              <a:t>So, why would I raise?</a:t>
            </a:r>
          </a:p>
        </p:txBody>
      </p:sp>
    </p:spTree>
    <p:extLst>
      <p:ext uri="{BB962C8B-B14F-4D97-AF65-F5344CB8AC3E}">
        <p14:creationId xmlns:p14="http://schemas.microsoft.com/office/powerpoint/2010/main" val="662149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431757" y="1501390"/>
            <a:ext cx="11004717" cy="4142673"/>
          </a:xfrm>
        </p:spPr>
        <p:txBody>
          <a:bodyPr/>
          <a:lstStyle/>
          <a:p>
            <a:r>
              <a:rPr lang="en-US" sz="3200" dirty="0">
                <a:solidFill>
                  <a:srgbClr val="0070C0"/>
                </a:solidFill>
              </a:rPr>
              <a:t>Ambition</a:t>
            </a:r>
          </a:p>
          <a:p>
            <a:r>
              <a:rPr lang="en-US" sz="2400" dirty="0">
                <a:solidFill>
                  <a:schemeClr val="tx1"/>
                </a:solidFill>
              </a:rPr>
              <a:t>Global market penetration is easier with capital and global support</a:t>
            </a:r>
          </a:p>
          <a:p>
            <a:r>
              <a:rPr lang="en-US" sz="3200" dirty="0">
                <a:solidFill>
                  <a:srgbClr val="0070C0"/>
                </a:solidFill>
              </a:rPr>
              <a:t>Growth, Timing </a:t>
            </a:r>
          </a:p>
          <a:p>
            <a:r>
              <a:rPr lang="en-US" sz="2400" dirty="0">
                <a:solidFill>
                  <a:schemeClr val="tx1"/>
                </a:solidFill>
              </a:rPr>
              <a:t>Faster growth enables you to seize your market ahead of your competition </a:t>
            </a:r>
          </a:p>
          <a:p>
            <a:r>
              <a:rPr lang="en-US" sz="3200" dirty="0">
                <a:solidFill>
                  <a:srgbClr val="0070C0"/>
                </a:solidFill>
              </a:rPr>
              <a:t>Expand Network</a:t>
            </a:r>
          </a:p>
          <a:p>
            <a:r>
              <a:rPr lang="en-US" sz="2400" dirty="0">
                <a:solidFill>
                  <a:schemeClr val="tx1"/>
                </a:solidFill>
              </a:rPr>
              <a:t>Building a business can be very lonely- investors can act as mentors, sparring partners and helpers. They can also open doors and have networks and experience</a:t>
            </a:r>
          </a:p>
          <a:p>
            <a:endParaRPr lang="en-US" sz="2400" dirty="0">
              <a:solidFill>
                <a:schemeClr val="tx1"/>
              </a:solidFill>
            </a:endParaRPr>
          </a:p>
          <a:p>
            <a:r>
              <a:rPr lang="en-US" sz="2800" dirty="0">
                <a:solidFill>
                  <a:schemeClr val="tx1"/>
                </a:solidFill>
              </a:rPr>
              <a:t>Success stories: Google, </a:t>
            </a:r>
            <a:r>
              <a:rPr lang="en-US" sz="2800" dirty="0" err="1">
                <a:solidFill>
                  <a:schemeClr val="tx1"/>
                </a:solidFill>
              </a:rPr>
              <a:t>Waze</a:t>
            </a:r>
            <a:r>
              <a:rPr lang="en-US" sz="2800" dirty="0">
                <a:solidFill>
                  <a:schemeClr val="tx1"/>
                </a:solidFill>
              </a:rPr>
              <a:t>, Facebook, Skype etc…</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Why raise outside funding?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113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a:xfrm>
            <a:off x="-341390" y="92624"/>
            <a:ext cx="12803681" cy="1351952"/>
          </a:xfrm>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Sources of </a:t>
            </a:r>
            <a:r>
              <a:rPr lang="en-US" sz="6000" dirty="0">
                <a:solidFill>
                  <a:schemeClr val="accent3"/>
                </a:solidFill>
                <a:latin typeface="Segoe UI Light" panose="020B0502040204020203" pitchFamily="34" charset="0"/>
                <a:cs typeface="Segoe UI Light" panose="020B0502040204020203" pitchFamily="34" charset="0"/>
              </a:rPr>
              <a:t>capital</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bwMode="auto">
          <a:xfrm>
            <a:off x="2093494"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Friends and Family</a:t>
            </a:r>
          </a:p>
        </p:txBody>
      </p:sp>
      <p:sp>
        <p:nvSpPr>
          <p:cNvPr id="13" name="Rectangle 12"/>
          <p:cNvSpPr/>
          <p:nvPr/>
        </p:nvSpPr>
        <p:spPr bwMode="auto">
          <a:xfrm>
            <a:off x="2093494"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Grants</a:t>
            </a:r>
          </a:p>
        </p:txBody>
      </p:sp>
      <p:sp>
        <p:nvSpPr>
          <p:cNvPr id="14" name="Rectangle 13"/>
          <p:cNvSpPr/>
          <p:nvPr/>
        </p:nvSpPr>
        <p:spPr bwMode="auto">
          <a:xfrm>
            <a:off x="2093494"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Bank Loans</a:t>
            </a:r>
          </a:p>
        </p:txBody>
      </p:sp>
      <p:sp>
        <p:nvSpPr>
          <p:cNvPr id="15" name="Rectangle 14"/>
          <p:cNvSpPr/>
          <p:nvPr/>
        </p:nvSpPr>
        <p:spPr bwMode="auto">
          <a:xfrm>
            <a:off x="2093494"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Angels</a:t>
            </a:r>
          </a:p>
        </p:txBody>
      </p:sp>
      <p:sp>
        <p:nvSpPr>
          <p:cNvPr id="16" name="Rectangle 15"/>
          <p:cNvSpPr/>
          <p:nvPr/>
        </p:nvSpPr>
        <p:spPr bwMode="auto">
          <a:xfrm>
            <a:off x="2093494"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Accelerators</a:t>
            </a:r>
          </a:p>
        </p:txBody>
      </p:sp>
      <p:sp>
        <p:nvSpPr>
          <p:cNvPr id="17" name="Rectangle 16"/>
          <p:cNvSpPr/>
          <p:nvPr/>
        </p:nvSpPr>
        <p:spPr bwMode="auto">
          <a:xfrm>
            <a:off x="2093494"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Incubators</a:t>
            </a:r>
          </a:p>
        </p:txBody>
      </p:sp>
      <p:sp>
        <p:nvSpPr>
          <p:cNvPr id="18" name="Rectangle 17"/>
          <p:cNvSpPr/>
          <p:nvPr/>
        </p:nvSpPr>
        <p:spPr bwMode="auto">
          <a:xfrm>
            <a:off x="6493041"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Crowdfunding</a:t>
            </a:r>
          </a:p>
        </p:txBody>
      </p:sp>
      <p:sp>
        <p:nvSpPr>
          <p:cNvPr id="19" name="Rectangle 18"/>
          <p:cNvSpPr/>
          <p:nvPr/>
        </p:nvSpPr>
        <p:spPr bwMode="auto">
          <a:xfrm>
            <a:off x="6493041"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Seed Funds</a:t>
            </a:r>
          </a:p>
        </p:txBody>
      </p:sp>
      <p:sp>
        <p:nvSpPr>
          <p:cNvPr id="20" name="Rectangle 19"/>
          <p:cNvSpPr/>
          <p:nvPr/>
        </p:nvSpPr>
        <p:spPr bwMode="auto">
          <a:xfrm>
            <a:off x="6493041"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Venture Capital (VC)</a:t>
            </a:r>
          </a:p>
        </p:txBody>
      </p:sp>
      <p:sp>
        <p:nvSpPr>
          <p:cNvPr id="22" name="Rectangle 21"/>
          <p:cNvSpPr/>
          <p:nvPr/>
        </p:nvSpPr>
        <p:spPr bwMode="auto">
          <a:xfrm>
            <a:off x="6493041"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Private Equity (PE)</a:t>
            </a:r>
          </a:p>
        </p:txBody>
      </p:sp>
      <p:sp>
        <p:nvSpPr>
          <p:cNvPr id="23" name="Rectangle 22"/>
          <p:cNvSpPr/>
          <p:nvPr/>
        </p:nvSpPr>
        <p:spPr bwMode="auto">
          <a:xfrm>
            <a:off x="6493041"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Strategic (CVC) </a:t>
            </a:r>
          </a:p>
        </p:txBody>
      </p:sp>
      <p:sp>
        <p:nvSpPr>
          <p:cNvPr id="24" name="Rectangle 23"/>
          <p:cNvSpPr/>
          <p:nvPr/>
        </p:nvSpPr>
        <p:spPr bwMode="auto">
          <a:xfrm>
            <a:off x="6493041"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Public Market</a:t>
            </a:r>
          </a:p>
        </p:txBody>
      </p:sp>
      <p:grpSp>
        <p:nvGrpSpPr>
          <p:cNvPr id="6" name="Group 5"/>
          <p:cNvGrpSpPr/>
          <p:nvPr/>
        </p:nvGrpSpPr>
        <p:grpSpPr>
          <a:xfrm>
            <a:off x="6400800" y="4728411"/>
            <a:ext cx="5849007" cy="1732547"/>
            <a:chOff x="6400800" y="4728411"/>
            <a:chExt cx="5849007" cy="1852863"/>
          </a:xfrm>
        </p:grpSpPr>
        <p:sp>
          <p:nvSpPr>
            <p:cNvPr id="4" name="Rounded Rectangle 3"/>
            <p:cNvSpPr/>
            <p:nvPr/>
          </p:nvSpPr>
          <p:spPr bwMode="auto">
            <a:xfrm>
              <a:off x="6400800" y="4728411"/>
              <a:ext cx="5849007" cy="1852863"/>
            </a:xfrm>
            <a:prstGeom prst="roundRect">
              <a:avLst/>
            </a:prstGeom>
            <a:solidFill>
              <a:schemeClr val="accent3">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0335126" y="4914864"/>
              <a:ext cx="17556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Only relevant for advanced stages</a:t>
              </a:r>
            </a:p>
          </p:txBody>
        </p:sp>
      </p:grpSp>
    </p:spTree>
    <p:extLst>
      <p:ext uri="{BB962C8B-B14F-4D97-AF65-F5344CB8AC3E}">
        <p14:creationId xmlns:p14="http://schemas.microsoft.com/office/powerpoint/2010/main" val="15622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When to raise? Stages of investment</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969130105"/>
              </p:ext>
            </p:extLst>
          </p:nvPr>
        </p:nvGraphicFramePr>
        <p:xfrm>
          <a:off x="838200" y="131924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76316" y="2957763"/>
            <a:ext cx="1524000" cy="646331"/>
          </a:xfrm>
          <a:prstGeom prst="rect">
            <a:avLst/>
          </a:prstGeom>
          <a:noFill/>
        </p:spPr>
        <p:txBody>
          <a:bodyPr wrap="square" rtlCol="0">
            <a:spAutoFit/>
          </a:bodyPr>
          <a:lstStyle/>
          <a:p>
            <a:pPr algn="ctr"/>
            <a:r>
              <a:rPr lang="en-US" dirty="0">
                <a:solidFill>
                  <a:schemeClr val="accent6"/>
                </a:solidFill>
                <a:latin typeface="Segoe UI Light" panose="020B0502040204020203" pitchFamily="34" charset="0"/>
                <a:cs typeface="Segoe UI Light" panose="020B0502040204020203" pitchFamily="34" charset="0"/>
              </a:rPr>
              <a:t>Idea</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Prototype</a:t>
            </a:r>
          </a:p>
        </p:txBody>
      </p:sp>
      <p:sp>
        <p:nvSpPr>
          <p:cNvPr id="8" name="TextBox 7"/>
          <p:cNvSpPr txBox="1"/>
          <p:nvPr/>
        </p:nvSpPr>
        <p:spPr>
          <a:xfrm>
            <a:off x="2767016" y="2957763"/>
            <a:ext cx="1435100" cy="646331"/>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Product </a:t>
            </a:r>
            <a:r>
              <a:rPr lang="en-US" dirty="0">
                <a:solidFill>
                  <a:schemeClr val="accent6"/>
                </a:solidFill>
                <a:latin typeface="Segoe UI Light" panose="020B0502040204020203" pitchFamily="34" charset="0"/>
                <a:cs typeface="Segoe UI Light" panose="020B0502040204020203" pitchFamily="34" charset="0"/>
              </a:rPr>
              <a:t>Market fit  </a:t>
            </a:r>
          </a:p>
        </p:txBody>
      </p:sp>
      <p:sp>
        <p:nvSpPr>
          <p:cNvPr id="10" name="TextBox 9"/>
          <p:cNvSpPr txBox="1"/>
          <p:nvPr/>
        </p:nvSpPr>
        <p:spPr>
          <a:xfrm>
            <a:off x="4412247" y="2970463"/>
            <a:ext cx="15875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Go To Market-  </a:t>
            </a:r>
            <a:r>
              <a:rPr lang="en-US" dirty="0">
                <a:solidFill>
                  <a:schemeClr val="accent6"/>
                </a:solidFill>
                <a:latin typeface="Segoe UI Light" panose="020B0502040204020203" pitchFamily="34" charset="0"/>
                <a:cs typeface="Segoe UI Light" panose="020B0502040204020203" pitchFamily="34" charset="0"/>
              </a:rPr>
              <a:t>early sales </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and\or </a:t>
            </a:r>
            <a:r>
              <a:rPr lang="en-US" dirty="0">
                <a:solidFill>
                  <a:schemeClr val="accent6"/>
                </a:solidFill>
                <a:latin typeface="Segoe UI Light" panose="020B0502040204020203" pitchFamily="34" charset="0"/>
                <a:cs typeface="Segoe UI Light" panose="020B0502040204020203" pitchFamily="34" charset="0"/>
              </a:rPr>
              <a:t>production</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a:t>
            </a:r>
            <a:r>
              <a:rPr lang="en-US" dirty="0">
                <a:solidFill>
                  <a:srgbClr val="0070C0"/>
                </a:solidFill>
                <a:latin typeface="Segoe UI Light" panose="020B0502040204020203" pitchFamily="34" charset="0"/>
                <a:cs typeface="Segoe UI Light" panose="020B0502040204020203" pitchFamily="34" charset="0"/>
              </a:rPr>
              <a:t> </a:t>
            </a:r>
            <a:endParaRPr lang="en-US" dirty="0"/>
          </a:p>
        </p:txBody>
      </p:sp>
      <p:sp>
        <p:nvSpPr>
          <p:cNvPr id="12" name="TextBox 11"/>
          <p:cNvSpPr txBox="1"/>
          <p:nvPr/>
        </p:nvSpPr>
        <p:spPr>
          <a:xfrm>
            <a:off x="6209878" y="2957763"/>
            <a:ext cx="17272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Accelerate\</a:t>
            </a:r>
          </a:p>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Growth- most of the time </a:t>
            </a:r>
            <a:r>
              <a:rPr lang="en-US" dirty="0">
                <a:solidFill>
                  <a:schemeClr val="accent6"/>
                </a:solidFill>
                <a:latin typeface="Segoe UI Light" panose="020B0502040204020203" pitchFamily="34" charset="0"/>
                <a:cs typeface="Segoe UI Light" panose="020B0502040204020203" pitchFamily="34" charset="0"/>
              </a:rPr>
              <a:t>not yet profitable </a:t>
            </a:r>
            <a:endParaRPr lang="en-US" dirty="0">
              <a:solidFill>
                <a:schemeClr val="accent6"/>
              </a:solidFill>
            </a:endParaRPr>
          </a:p>
        </p:txBody>
      </p:sp>
      <p:sp>
        <p:nvSpPr>
          <p:cNvPr id="14" name="TextBox 13"/>
          <p:cNvSpPr txBox="1"/>
          <p:nvPr/>
        </p:nvSpPr>
        <p:spPr>
          <a:xfrm>
            <a:off x="8007509" y="2957762"/>
            <a:ext cx="14097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Rollout- for a </a:t>
            </a:r>
            <a:r>
              <a:rPr lang="en-US" dirty="0">
                <a:solidFill>
                  <a:schemeClr val="accent6"/>
                </a:solidFill>
                <a:latin typeface="Segoe UI Light" panose="020B0502040204020203" pitchFamily="34" charset="0"/>
                <a:cs typeface="Segoe UI Light" panose="020B0502040204020203" pitchFamily="34" charset="0"/>
              </a:rPr>
              <a:t>profitable</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company to  </a:t>
            </a:r>
            <a:r>
              <a:rPr lang="en-US" dirty="0">
                <a:solidFill>
                  <a:schemeClr val="accent6"/>
                </a:solidFill>
                <a:latin typeface="Segoe UI Light" panose="020B0502040204020203" pitchFamily="34" charset="0"/>
                <a:cs typeface="Segoe UI Light" panose="020B0502040204020203" pitchFamily="34" charset="0"/>
              </a:rPr>
              <a:t>expand</a:t>
            </a:r>
          </a:p>
        </p:txBody>
      </p:sp>
      <p:sp>
        <p:nvSpPr>
          <p:cNvPr id="16" name="TextBox 15"/>
          <p:cNvSpPr txBox="1"/>
          <p:nvPr/>
        </p:nvSpPr>
        <p:spPr>
          <a:xfrm>
            <a:off x="9709309" y="2957762"/>
            <a:ext cx="1409700" cy="1477328"/>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Bridge Financing for taking a company </a:t>
            </a:r>
            <a:r>
              <a:rPr lang="en-US" dirty="0">
                <a:solidFill>
                  <a:schemeClr val="accent6"/>
                </a:solidFill>
                <a:latin typeface="Segoe UI Light" panose="020B0502040204020203" pitchFamily="34" charset="0"/>
                <a:cs typeface="Segoe UI Light" panose="020B0502040204020203" pitchFamily="34" charset="0"/>
              </a:rPr>
              <a:t>public</a:t>
            </a:r>
          </a:p>
        </p:txBody>
      </p:sp>
      <p:grpSp>
        <p:nvGrpSpPr>
          <p:cNvPr id="24" name="Group 23"/>
          <p:cNvGrpSpPr/>
          <p:nvPr/>
        </p:nvGrpSpPr>
        <p:grpSpPr>
          <a:xfrm>
            <a:off x="1152717" y="5139991"/>
            <a:ext cx="9543182" cy="1480405"/>
            <a:chOff x="1152717" y="5139991"/>
            <a:chExt cx="9543182" cy="1480405"/>
          </a:xfrm>
        </p:grpSpPr>
        <p:sp>
          <p:nvSpPr>
            <p:cNvPr id="21" name="TextBox 20"/>
            <p:cNvSpPr txBox="1"/>
            <p:nvPr/>
          </p:nvSpPr>
          <p:spPr>
            <a:xfrm>
              <a:off x="1966001" y="5139991"/>
              <a:ext cx="8729898"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“The other time not to raise money is when you won’t be able to. If you try to raise money before you can convince investors, you’ll not only waste your time, but also burn your reputation with those investors”. Paul Graham</a:t>
              </a:r>
              <a:endParaRPr lang="en-US" sz="2000" i="1" baseline="30000" dirty="0">
                <a:latin typeface="+mj-lt"/>
                <a:cs typeface="Helvetica"/>
              </a:endParaRPr>
            </a:p>
            <a:p>
              <a:pPr>
                <a:lnSpc>
                  <a:spcPct val="90000"/>
                </a:lnSpc>
                <a:spcAft>
                  <a:spcPts val="600"/>
                </a:spcAft>
              </a:pPr>
              <a:endParaRPr lang="en-US" sz="2000" dirty="0" err="1">
                <a:gradFill>
                  <a:gsLst>
                    <a:gs pos="2917">
                      <a:schemeClr val="tx1"/>
                    </a:gs>
                    <a:gs pos="30000">
                      <a:schemeClr val="tx1"/>
                    </a:gs>
                  </a:gsLst>
                  <a:lin ang="5400000" scaled="0"/>
                </a:gradFill>
                <a:latin typeface="+mj-lt"/>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9599" r="16573"/>
            <a:stretch/>
          </p:blipFill>
          <p:spPr>
            <a:xfrm>
              <a:off x="1152717" y="5250874"/>
              <a:ext cx="931284" cy="83941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7" y="6090289"/>
              <a:ext cx="1992378" cy="398476"/>
            </a:xfrm>
            <a:prstGeom prst="rect">
              <a:avLst/>
            </a:prstGeom>
          </p:spPr>
        </p:pic>
      </p:grpSp>
    </p:spTree>
    <p:extLst>
      <p:ext uri="{BB962C8B-B14F-4D97-AF65-F5344CB8AC3E}">
        <p14:creationId xmlns:p14="http://schemas.microsoft.com/office/powerpoint/2010/main" val="3823675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1"/>
            <a:ext cx="12436475" cy="9183711"/>
          </a:xfrm>
          <a:prstGeom prst="rect">
            <a:avLst/>
          </a:prstGeom>
        </p:spPr>
      </p:pic>
      <p:sp>
        <p:nvSpPr>
          <p:cNvPr id="3" name="Title 2"/>
          <p:cNvSpPr>
            <a:spLocks noGrp="1"/>
          </p:cNvSpPr>
          <p:nvPr>
            <p:ph type="title"/>
          </p:nvPr>
        </p:nvSpPr>
        <p:spPr>
          <a:xfrm>
            <a:off x="246122" y="391526"/>
            <a:ext cx="10113068" cy="917575"/>
          </a:xfrm>
          <a:solidFill>
            <a:schemeClr val="bg1">
              <a:alpha val="77000"/>
            </a:schemeClr>
          </a:solidFill>
        </p:spPr>
        <p:txBody>
          <a:bodyPr/>
          <a:lstStyle/>
          <a:p>
            <a:r>
              <a:rPr lang="en-US" dirty="0"/>
              <a:t>What does it mean for you?</a:t>
            </a:r>
          </a:p>
        </p:txBody>
      </p:sp>
    </p:spTree>
    <p:extLst>
      <p:ext uri="{BB962C8B-B14F-4D97-AF65-F5344CB8AC3E}">
        <p14:creationId xmlns:p14="http://schemas.microsoft.com/office/powerpoint/2010/main" val="4109983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414009" y="257671"/>
            <a:ext cx="10096656" cy="813139"/>
          </a:xfrm>
        </p:spPr>
        <p:txBody>
          <a:bodyPr/>
          <a:lstStyle/>
          <a:p>
            <a:r>
              <a:rPr lang="en-US" sz="5399" dirty="0">
                <a:solidFill>
                  <a:srgbClr val="E81123"/>
                </a:solidFill>
              </a:rPr>
              <a:t>Terminology</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414009" y="1296942"/>
            <a:ext cx="11834138" cy="5755422"/>
          </a:xfrm>
          <a:prstGeom prst="rect">
            <a:avLst/>
          </a:prstGeom>
        </p:spPr>
        <p:txBody>
          <a:bodyPr wrap="square" numCol="2">
            <a:spAutoFit/>
          </a:bodyPr>
          <a:lstStyle/>
          <a:p>
            <a:r>
              <a:rPr lang="en-US" sz="1600" b="1" dirty="0"/>
              <a:t>Term Sheet: </a:t>
            </a:r>
            <a:r>
              <a:rPr lang="en-US" sz="1600" dirty="0"/>
              <a:t>Document detailing the terms of the investment</a:t>
            </a:r>
          </a:p>
          <a:p>
            <a:endParaRPr lang="en-US" sz="1600" dirty="0"/>
          </a:p>
          <a:p>
            <a:r>
              <a:rPr lang="en-US" sz="1600" b="1" dirty="0"/>
              <a:t>No Shop:</a:t>
            </a:r>
            <a:r>
              <a:rPr lang="en-US" sz="1600" dirty="0"/>
              <a:t> exclusivity term in which the company can’t solicit other investors\buyers</a:t>
            </a:r>
          </a:p>
          <a:p>
            <a:endParaRPr lang="en-US" sz="1600" b="1" dirty="0"/>
          </a:p>
          <a:p>
            <a:r>
              <a:rPr lang="en-US" sz="1600" b="1" dirty="0"/>
              <a:t>Due Diligence:</a:t>
            </a:r>
            <a:r>
              <a:rPr lang="en-US" sz="1600" dirty="0"/>
              <a:t> Reviewing and analyzing all aspects of the business and the deal</a:t>
            </a:r>
          </a:p>
          <a:p>
            <a:endParaRPr lang="en-US" sz="1600" dirty="0"/>
          </a:p>
          <a:p>
            <a:r>
              <a:rPr lang="en-US" sz="1600" b="1" dirty="0"/>
              <a:t>Pre\Post Money Valuation: </a:t>
            </a:r>
            <a:r>
              <a:rPr lang="en-US" sz="1600" dirty="0"/>
              <a:t>the value of the company stocks prior to investment or financing  </a:t>
            </a:r>
            <a:endParaRPr lang="en-US" sz="1600" b="1" dirty="0"/>
          </a:p>
          <a:p>
            <a:endParaRPr lang="en-US" sz="1600" b="1" dirty="0"/>
          </a:p>
          <a:p>
            <a:r>
              <a:rPr lang="en-US" sz="1600" b="1" dirty="0"/>
              <a:t>Burn Rate:</a:t>
            </a:r>
            <a:r>
              <a:rPr lang="en-US" sz="1600" dirty="0"/>
              <a:t> How quickly a startup uses its funding before generating revenue</a:t>
            </a:r>
          </a:p>
          <a:p>
            <a:endParaRPr lang="en-US" sz="1600" b="1" dirty="0"/>
          </a:p>
          <a:p>
            <a:r>
              <a:rPr lang="en-US" sz="1600" b="1" dirty="0"/>
              <a:t>Capital Commitment</a:t>
            </a:r>
            <a:r>
              <a:rPr lang="en-US" sz="1600" dirty="0"/>
              <a:t>: When an investor commits to investing a given amount in a venture capital fund</a:t>
            </a:r>
          </a:p>
          <a:p>
            <a:endParaRPr lang="en-US" sz="1600" b="1" dirty="0"/>
          </a:p>
          <a:p>
            <a:r>
              <a:rPr lang="en-US" sz="1600" b="1" dirty="0"/>
              <a:t>Preferred shares:</a:t>
            </a:r>
            <a:r>
              <a:rPr lang="en-US" sz="1600" dirty="0"/>
              <a:t> A class of ownership that has a higher claim on the assets and earnings than common shares</a:t>
            </a:r>
          </a:p>
          <a:p>
            <a:endParaRPr lang="en-US" sz="1600" b="1" dirty="0"/>
          </a:p>
          <a:p>
            <a:r>
              <a:rPr lang="en-US" sz="1600" b="1" dirty="0"/>
              <a:t>Right of first refusal (ROFR)- </a:t>
            </a:r>
            <a:r>
              <a:rPr lang="en-US" sz="1600" dirty="0"/>
              <a:t>initial right (not obligation) to enter a transaction (mainly for sale of shares\ M&amp;A)</a:t>
            </a:r>
          </a:p>
          <a:p>
            <a:endParaRPr lang="en-US" sz="1600" dirty="0"/>
          </a:p>
          <a:p>
            <a:r>
              <a:rPr lang="en-US" sz="1600" b="1" dirty="0"/>
              <a:t>IPO (Initial Public Offering)</a:t>
            </a:r>
            <a:r>
              <a:rPr lang="en-US" sz="1600" dirty="0"/>
              <a:t>: The official term for when a company is taken public</a:t>
            </a:r>
          </a:p>
          <a:p>
            <a:endParaRPr lang="en-US" sz="1600" b="1" dirty="0"/>
          </a:p>
          <a:p>
            <a:r>
              <a:rPr lang="en-US" sz="1600" b="1" dirty="0"/>
              <a:t>No Sale: </a:t>
            </a:r>
            <a:r>
              <a:rPr lang="en-US" sz="1600" dirty="0"/>
              <a:t>limitation to sale shares (mainly founders)</a:t>
            </a:r>
          </a:p>
          <a:p>
            <a:endParaRPr lang="en-US" sz="1600" b="1" dirty="0"/>
          </a:p>
          <a:p>
            <a:endParaRPr lang="en-US" sz="1600" b="1" dirty="0"/>
          </a:p>
          <a:p>
            <a:r>
              <a:rPr lang="en-US" sz="1600" b="1" dirty="0"/>
              <a:t>Convertible Securities\debt\loan: </a:t>
            </a:r>
            <a:r>
              <a:rPr lang="en-US" sz="1600" dirty="0"/>
              <a:t>a loan that converts (automatically or not)  into equity upon the closing of a round of financing (with interest or without)</a:t>
            </a:r>
          </a:p>
          <a:p>
            <a:endParaRPr lang="en-US" sz="1600" dirty="0"/>
          </a:p>
          <a:p>
            <a:r>
              <a:rPr lang="en-US" sz="1600" b="1" dirty="0"/>
              <a:t>Pro Rata\Dilution: </a:t>
            </a:r>
            <a:r>
              <a:rPr lang="en-US" sz="1600" dirty="0"/>
              <a:t>proportionate allocation. A method of assigning an amount to a fraction, according to its share of the whole. No pro rata= dilution in shares </a:t>
            </a:r>
          </a:p>
          <a:p>
            <a:endParaRPr lang="en-US" sz="1600" b="1" dirty="0"/>
          </a:p>
          <a:p>
            <a:r>
              <a:rPr lang="en-US" sz="1600" b="1" dirty="0"/>
              <a:t>IRR:</a:t>
            </a:r>
            <a:r>
              <a:rPr lang="en-US" sz="1600" dirty="0"/>
              <a:t> Internal rate of return</a:t>
            </a:r>
          </a:p>
          <a:p>
            <a:endParaRPr lang="en-US" sz="1600" b="1" dirty="0"/>
          </a:p>
          <a:p>
            <a:endParaRPr lang="en-US" sz="1600" b="1" dirty="0"/>
          </a:p>
        </p:txBody>
      </p:sp>
    </p:spTree>
    <p:extLst>
      <p:ext uri="{BB962C8B-B14F-4D97-AF65-F5344CB8AC3E}">
        <p14:creationId xmlns:p14="http://schemas.microsoft.com/office/powerpoint/2010/main" val="6112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412825" y="6083434"/>
            <a:ext cx="12161835" cy="960263"/>
          </a:xfrm>
        </p:spPr>
        <p:txBody>
          <a:bodyPr/>
          <a:lstStyle/>
          <a:p>
            <a:r>
              <a:rPr lang="en-US" sz="2800" dirty="0">
                <a:solidFill>
                  <a:srgbClr val="0070C0"/>
                </a:solidFill>
              </a:rPr>
              <a:t>Note: </a:t>
            </a:r>
            <a:r>
              <a:rPr lang="en-US" sz="2800" dirty="0">
                <a:solidFill>
                  <a:schemeClr val="tx2"/>
                </a:solidFill>
              </a:rPr>
              <a:t>Investors (specially VCs) come with high expectations for return, board seats and reporting</a:t>
            </a:r>
            <a:endParaRPr lang="en-US" sz="2800" dirty="0">
              <a:solidFill>
                <a:srgbClr val="0070C0"/>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accent3"/>
                </a:solidFill>
                <a:latin typeface="Segoe UI Light" panose="020B0502040204020203" pitchFamily="34" charset="0"/>
                <a:cs typeface="Segoe UI Light" panose="020B0502040204020203" pitchFamily="34" charset="0"/>
              </a:rPr>
              <a:t>Valuation</a:t>
            </a:r>
            <a:r>
              <a:rPr lang="en-US" sz="6000" dirty="0">
                <a:solidFill>
                  <a:srgbClr val="737373"/>
                </a:solidFill>
                <a:latin typeface="Segoe UI Light" panose="020B0502040204020203" pitchFamily="34" charset="0"/>
                <a:cs typeface="Segoe UI Light" panose="020B0502040204020203" pitchFamily="34" charset="0"/>
              </a:rPr>
              <a:t> in a nutshell</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10" name="Group 9"/>
          <p:cNvGrpSpPr/>
          <p:nvPr/>
        </p:nvGrpSpPr>
        <p:grpSpPr>
          <a:xfrm>
            <a:off x="746016" y="1321157"/>
            <a:ext cx="7470297" cy="4425644"/>
            <a:chOff x="301000" y="1219086"/>
            <a:chExt cx="5820588" cy="442564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00" y="1219086"/>
              <a:ext cx="5642600" cy="4425644"/>
            </a:xfrm>
            <a:prstGeom prst="rect">
              <a:avLst/>
            </a:prstGeom>
          </p:spPr>
        </p:pic>
        <p:sp>
          <p:nvSpPr>
            <p:cNvPr id="8" name="Right Arrow 7"/>
            <p:cNvSpPr/>
            <p:nvPr/>
          </p:nvSpPr>
          <p:spPr bwMode="auto">
            <a:xfrm rot="16200000">
              <a:off x="5941115" y="5194636"/>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6200000">
              <a:off x="5941115" y="5427985"/>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16200000">
              <a:off x="5925551" y="3347164"/>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Down Arrow 8"/>
          <p:cNvSpPr/>
          <p:nvPr/>
        </p:nvSpPr>
        <p:spPr bwMode="auto">
          <a:xfrm>
            <a:off x="8289757" y="1576781"/>
            <a:ext cx="1455821" cy="4148958"/>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 Value creation</a:t>
            </a:r>
          </a:p>
        </p:txBody>
      </p:sp>
    </p:spTree>
    <p:extLst>
      <p:ext uri="{BB962C8B-B14F-4D97-AF65-F5344CB8AC3E}">
        <p14:creationId xmlns:p14="http://schemas.microsoft.com/office/powerpoint/2010/main" val="26972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1579" y="2598822"/>
            <a:ext cx="7820526" cy="1864894"/>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Its all about one thing</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18515" y="2102462"/>
            <a:ext cx="5317960" cy="4892063"/>
          </a:xfrm>
          <a:prstGeom prst="rect">
            <a:avLst/>
          </a:prstGeom>
        </p:spPr>
      </p:pic>
    </p:spTree>
    <p:extLst>
      <p:ext uri="{BB962C8B-B14F-4D97-AF65-F5344CB8AC3E}">
        <p14:creationId xmlns:p14="http://schemas.microsoft.com/office/powerpoint/2010/main" val="3567403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Master startup fundraising </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3970318"/>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The Basics</a:t>
            </a:r>
          </a:p>
          <a:p>
            <a:pPr marL="342900" indent="-342900">
              <a:buFont typeface="Arial" panose="020B0604020202020204" pitchFamily="34" charset="0"/>
              <a:buChar char="•"/>
            </a:pPr>
            <a:r>
              <a:rPr lang="en-US" sz="3600" dirty="0">
                <a:latin typeface="+mj-lt"/>
                <a:cs typeface="Helvetica"/>
              </a:rPr>
              <a:t>How to Prepare</a:t>
            </a:r>
          </a:p>
          <a:p>
            <a:pPr marL="342900" indent="-342900">
              <a:buFont typeface="Arial" panose="020B0604020202020204" pitchFamily="34" charset="0"/>
              <a:buChar char="•"/>
            </a:pPr>
            <a:r>
              <a:rPr lang="en-US" sz="3600" dirty="0">
                <a:latin typeface="+mj-lt"/>
                <a:cs typeface="Helvetica"/>
              </a:rPr>
              <a:t>The Pitch</a:t>
            </a:r>
          </a:p>
          <a:p>
            <a:pPr marL="342900" indent="-342900">
              <a:buFont typeface="Arial" panose="020B0604020202020204" pitchFamily="34" charset="0"/>
              <a:buChar char="•"/>
            </a:pPr>
            <a:r>
              <a:rPr lang="en-US" sz="3600" dirty="0">
                <a:latin typeface="+mj-lt"/>
                <a:cs typeface="Helvetica"/>
              </a:rPr>
              <a:t>After The Pitch</a:t>
            </a:r>
          </a:p>
          <a:p>
            <a:endParaRPr lang="en-US" sz="3600" dirty="0">
              <a:latin typeface="+mj-lt"/>
              <a:cs typeface="Helvetica"/>
            </a:endParaRPr>
          </a:p>
          <a:p>
            <a:r>
              <a:rPr lang="en-US" sz="3600" dirty="0">
                <a:latin typeface="+mj-lt"/>
                <a:cs typeface="Helvetica"/>
              </a:rPr>
              <a:t>If we have time </a:t>
            </a:r>
          </a:p>
          <a:p>
            <a:pPr marL="571500" indent="-571500">
              <a:buFont typeface="Arial" panose="020B0604020202020204" pitchFamily="34" charset="0"/>
              <a:buChar char="•"/>
            </a:pPr>
            <a:r>
              <a:rPr lang="en-US" sz="3600" dirty="0">
                <a:latin typeface="+mj-lt"/>
                <a:cs typeface="Helvetica"/>
              </a:rPr>
              <a:t>Funding Vehicles</a:t>
            </a:r>
          </a:p>
        </p:txBody>
      </p:sp>
    </p:spTree>
    <p:extLst>
      <p:ext uri="{BB962C8B-B14F-4D97-AF65-F5344CB8AC3E}">
        <p14:creationId xmlns:p14="http://schemas.microsoft.com/office/powerpoint/2010/main" val="272528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562888"/>
            <a:ext cx="11004717" cy="4235006"/>
          </a:xfrm>
        </p:spPr>
        <p:txBody>
          <a:bodyPr/>
          <a:lstStyle/>
          <a:p>
            <a:r>
              <a:rPr lang="en-US" sz="2400" dirty="0">
                <a:solidFill>
                  <a:schemeClr val="tx1"/>
                </a:solidFill>
              </a:rPr>
              <a:t>If technically feasible you should launch a minimum viable product (MVP) before raising capital</a:t>
            </a:r>
          </a:p>
          <a:p>
            <a:endParaRPr lang="en-US" sz="2000" dirty="0">
              <a:solidFill>
                <a:schemeClr val="tx1"/>
              </a:solidFill>
            </a:endParaRPr>
          </a:p>
          <a:p>
            <a:r>
              <a:rPr lang="en-US" sz="2000" b="1" dirty="0">
                <a:solidFill>
                  <a:schemeClr val="tx1"/>
                </a:solidFill>
              </a:rPr>
              <a:t>Benefits of launching:</a:t>
            </a:r>
          </a:p>
          <a:p>
            <a:pPr marL="342900" indent="-342900">
              <a:buFont typeface="Arial" panose="020B0604020202020204" pitchFamily="34" charset="0"/>
              <a:buChar char="•"/>
            </a:pPr>
            <a:r>
              <a:rPr lang="en-US" sz="2000" dirty="0">
                <a:solidFill>
                  <a:schemeClr val="tx1"/>
                </a:solidFill>
              </a:rPr>
              <a:t>Validate early hypotheses</a:t>
            </a:r>
          </a:p>
          <a:p>
            <a:pPr marL="342900" indent="-342900">
              <a:buFont typeface="Arial" panose="020B0604020202020204" pitchFamily="34" charset="0"/>
              <a:buChar char="•"/>
            </a:pPr>
            <a:r>
              <a:rPr lang="en-US" sz="2000" dirty="0">
                <a:solidFill>
                  <a:schemeClr val="tx1"/>
                </a:solidFill>
              </a:rPr>
              <a:t>Social proof / traction</a:t>
            </a:r>
          </a:p>
          <a:p>
            <a:pPr marL="342900" indent="-342900">
              <a:buFont typeface="Arial" panose="020B0604020202020204" pitchFamily="34" charset="0"/>
              <a:buChar char="•"/>
            </a:pPr>
            <a:r>
              <a:rPr lang="en-US" sz="2000" dirty="0">
                <a:solidFill>
                  <a:schemeClr val="tx1"/>
                </a:solidFill>
              </a:rPr>
              <a:t>Feedback from real customers</a:t>
            </a:r>
          </a:p>
          <a:p>
            <a:pPr marL="342900" indent="-342900">
              <a:buFont typeface="Arial" panose="020B0604020202020204" pitchFamily="34" charset="0"/>
              <a:buChar char="•"/>
            </a:pPr>
            <a:r>
              <a:rPr lang="en-US" sz="2000" dirty="0">
                <a:solidFill>
                  <a:schemeClr val="tx1"/>
                </a:solidFill>
              </a:rPr>
              <a:t>Evidence team can ship</a:t>
            </a:r>
          </a:p>
          <a:p>
            <a:pPr marL="342900" indent="-342900">
              <a:buFont typeface="Arial" panose="020B0604020202020204" pitchFamily="34" charset="0"/>
              <a:buChar char="•"/>
            </a:pPr>
            <a:r>
              <a:rPr lang="en-US" sz="2000" dirty="0">
                <a:solidFill>
                  <a:schemeClr val="tx1"/>
                </a:solidFill>
              </a:rPr>
              <a:t>Develop “</a:t>
            </a:r>
            <a:r>
              <a:rPr lang="en-US" sz="2000" dirty="0" err="1">
                <a:solidFill>
                  <a:schemeClr val="tx1"/>
                </a:solidFill>
              </a:rPr>
              <a:t>bootstrapper</a:t>
            </a:r>
            <a:r>
              <a:rPr lang="en-US" sz="2000" dirty="0">
                <a:solidFill>
                  <a:schemeClr val="tx1"/>
                </a:solidFill>
              </a:rPr>
              <a:t>” mentality</a:t>
            </a:r>
          </a:p>
          <a:p>
            <a:pPr marL="342900" indent="-342900">
              <a:buFont typeface="Arial" panose="020B0604020202020204" pitchFamily="34" charset="0"/>
              <a:buChar char="•"/>
            </a:pPr>
            <a:r>
              <a:rPr lang="en-US" sz="2000" dirty="0">
                <a:solidFill>
                  <a:schemeClr val="tx1"/>
                </a:solidFill>
              </a:rPr>
              <a:t>Easier to raise capital</a:t>
            </a:r>
          </a:p>
          <a:p>
            <a:endParaRPr lang="en-US" sz="2000" dirty="0">
              <a:solidFill>
                <a:schemeClr val="tx1"/>
              </a:solidFill>
            </a:endParaRPr>
          </a:p>
          <a:p>
            <a:endParaRPr lang="en-US" sz="20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8161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Not so fast! You need to prepare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189186" y="5940288"/>
            <a:ext cx="11901574" cy="707886"/>
          </a:xfrm>
          <a:prstGeom prst="rect">
            <a:avLst/>
          </a:prstGeom>
          <a:noFill/>
        </p:spPr>
        <p:txBody>
          <a:bodyPr wrap="square" rtlCol="0">
            <a:spAutoFit/>
          </a:bodyPr>
          <a:lstStyle/>
          <a:p>
            <a:r>
              <a:rPr lang="en-US" sz="2000" i="1" dirty="0">
                <a:latin typeface="+mj-lt"/>
                <a:cs typeface="Helvetica"/>
              </a:rPr>
              <a:t>“If you weren’t embarrassed by the first version you launched too late.” </a:t>
            </a:r>
          </a:p>
          <a:p>
            <a:r>
              <a:rPr lang="en-US" sz="2000" dirty="0">
                <a:latin typeface="+mj-lt"/>
                <a:cs typeface="Helvetica"/>
              </a:rPr>
              <a:t>-Reid Hoffman</a:t>
            </a:r>
            <a:r>
              <a:rPr lang="en-US" sz="2000" dirty="0">
                <a:latin typeface="+mj-lt"/>
              </a:rPr>
              <a:t> (LinkedIn, </a:t>
            </a:r>
            <a:r>
              <a:rPr lang="en-US" sz="2000" dirty="0" err="1">
                <a:latin typeface="+mj-lt"/>
              </a:rPr>
              <a:t>Greylock</a:t>
            </a:r>
            <a:r>
              <a:rPr lang="en-US" sz="2000" dirty="0">
                <a:latin typeface="+mj-lt"/>
              </a:rPr>
              <a:t> Partners)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2" y="2291379"/>
            <a:ext cx="3832731" cy="4002852"/>
          </a:xfrm>
          <a:prstGeom prst="rect">
            <a:avLst/>
          </a:prstGeom>
        </p:spPr>
      </p:pic>
    </p:spTree>
    <p:extLst>
      <p:ext uri="{BB962C8B-B14F-4D97-AF65-F5344CB8AC3E}">
        <p14:creationId xmlns:p14="http://schemas.microsoft.com/office/powerpoint/2010/main" val="35240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408894"/>
            <a:ext cx="11889564" cy="5173724"/>
          </a:xfrm>
        </p:spPr>
        <p:txBody>
          <a:bodyPr/>
          <a:lstStyle/>
          <a:p>
            <a:r>
              <a:rPr lang="en-US" sz="1800" dirty="0">
                <a:solidFill>
                  <a:srgbClr val="0070C0"/>
                </a:solidFill>
              </a:rPr>
              <a:t>Find a good Lawyer- </a:t>
            </a:r>
            <a:r>
              <a:rPr lang="en-US" sz="1800" dirty="0">
                <a:solidFill>
                  <a:schemeClr val="tx1"/>
                </a:solidFill>
              </a:rPr>
              <a:t>Once you determine the right funding option for your company make sure you partner with an experienced law firm</a:t>
            </a:r>
          </a:p>
          <a:p>
            <a:endParaRPr lang="en-US" sz="1800" dirty="0">
              <a:solidFill>
                <a:schemeClr val="tx1"/>
              </a:solidFill>
            </a:endParaRPr>
          </a:p>
          <a:p>
            <a:r>
              <a:rPr lang="en-US" sz="1800" dirty="0">
                <a:solidFill>
                  <a:srgbClr val="0070C0"/>
                </a:solidFill>
              </a:rPr>
              <a:t>Advisors\Mentors- </a:t>
            </a:r>
            <a:r>
              <a:rPr lang="en-US" sz="1800" dirty="0">
                <a:solidFill>
                  <a:schemeClr val="tx1"/>
                </a:solidFill>
              </a:rPr>
              <a:t>Before you kick off the fundraising process, build an experienced advisory board that can help with strategy, introductions and general advice.</a:t>
            </a:r>
          </a:p>
          <a:p>
            <a:endParaRPr lang="en-US" sz="1800" dirty="0">
              <a:solidFill>
                <a:srgbClr val="0070C0"/>
              </a:solidFill>
            </a:endParaRPr>
          </a:p>
          <a:p>
            <a:r>
              <a:rPr lang="en-US" sz="1800" dirty="0">
                <a:solidFill>
                  <a:srgbClr val="0070C0"/>
                </a:solidFill>
              </a:rPr>
              <a:t>Structure a process- </a:t>
            </a:r>
            <a:r>
              <a:rPr lang="en-US" sz="1800" dirty="0">
                <a:solidFill>
                  <a:schemeClr val="tx1"/>
                </a:solidFill>
              </a:rPr>
              <a:t>Create a spreadsheet or use a Contact Relations Management (CRM) tool such as Streak.com for targeting and tracking your investors conversations</a:t>
            </a:r>
          </a:p>
          <a:p>
            <a:endParaRPr lang="en-US" sz="2000" dirty="0">
              <a:solidFill>
                <a:schemeClr val="tx1"/>
              </a:solidFill>
            </a:endParaRPr>
          </a:p>
          <a:p>
            <a:pPr defTabSz="450850"/>
            <a:r>
              <a:rPr lang="en-US" sz="1800" dirty="0">
                <a:solidFill>
                  <a:srgbClr val="0070C0"/>
                </a:solidFill>
              </a:rPr>
              <a:t>Set round size- </a:t>
            </a:r>
            <a:r>
              <a:rPr lang="en-US" sz="1800" dirty="0">
                <a:solidFill>
                  <a:schemeClr val="tx1"/>
                </a:solidFill>
              </a:rPr>
              <a:t>Estimating the amount of capital you’ll need requires more art than science. Here are some tips to keep in mind during your quest. </a:t>
            </a:r>
          </a:p>
          <a:p>
            <a:pPr defTabSz="450850"/>
            <a:endParaRPr lang="en-US" sz="1800" dirty="0">
              <a:solidFill>
                <a:schemeClr val="tx1"/>
              </a:solidFill>
            </a:endParaRPr>
          </a:p>
          <a:p>
            <a:pPr marL="342900" indent="-342900">
              <a:buFont typeface="Arial" panose="020B0604020202020204" pitchFamily="34" charset="0"/>
              <a:buChar char="•"/>
            </a:pPr>
            <a:r>
              <a:rPr lang="en-US" sz="1600" dirty="0"/>
              <a:t>Runway</a:t>
            </a:r>
            <a:r>
              <a:rPr lang="en-US" sz="1600" dirty="0">
                <a:solidFill>
                  <a:schemeClr val="tx1"/>
                </a:solidFill>
              </a:rPr>
              <a:t>: Raise enough capital for 18 months. Keep in mind it will likely take 3-6 months to raise a Series A</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t>Dilution</a:t>
            </a:r>
            <a:r>
              <a:rPr lang="en-US" sz="1600" dirty="0">
                <a:solidFill>
                  <a:schemeClr val="tx1"/>
                </a:solidFill>
              </a:rPr>
              <a:t>: Every time you raise a round of funding, try to sell no more than 10-25% of the company</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t>Target $</a:t>
            </a:r>
            <a:r>
              <a:rPr lang="en-US" sz="1600" dirty="0">
                <a:solidFill>
                  <a:schemeClr val="tx1"/>
                </a:solidFill>
              </a:rPr>
              <a:t>: Set a modest target. It’s always better to nail your target, say you’re “oversubscribed” and then increase the size of the next round based on investor interest and terms / dilution</a:t>
            </a:r>
            <a:endParaRPr lang="en-US" sz="14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Be structured and planned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044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89186" y="1784032"/>
            <a:ext cx="11889564" cy="4813625"/>
          </a:xfrm>
        </p:spPr>
        <p:txBody>
          <a:bodyPr/>
          <a:lstStyle/>
          <a:p>
            <a:r>
              <a:rPr lang="en-US" sz="1800" dirty="0">
                <a:solidFill>
                  <a:schemeClr val="tx1"/>
                </a:solidFill>
              </a:rPr>
              <a:t>Selecting your investors is like selecting a partner - there are a variety of factors that should go into the decision making process beyond the financial terms</a:t>
            </a:r>
          </a:p>
          <a:p>
            <a:endParaRPr lang="en-US" sz="1800" dirty="0">
              <a:solidFill>
                <a:schemeClr val="tx1"/>
              </a:solidFill>
            </a:endParaRPr>
          </a:p>
          <a:p>
            <a:r>
              <a:rPr lang="en-US" sz="1800" dirty="0">
                <a:solidFill>
                  <a:schemeClr val="tx1"/>
                </a:solidFill>
              </a:rPr>
              <a:t>	</a:t>
            </a:r>
            <a:r>
              <a:rPr lang="en-US" sz="1800" dirty="0"/>
              <a:t>Investment Strategy and Stage </a:t>
            </a:r>
            <a:r>
              <a:rPr lang="en-US" sz="1800" dirty="0">
                <a:solidFill>
                  <a:schemeClr val="tx1"/>
                </a:solidFill>
              </a:rPr>
              <a:t>– typical ticket size, stage, type of companies</a:t>
            </a:r>
          </a:p>
          <a:p>
            <a:endParaRPr lang="en-US" sz="1800" dirty="0">
              <a:solidFill>
                <a:schemeClr val="tx1"/>
              </a:solidFill>
            </a:endParaRPr>
          </a:p>
          <a:p>
            <a:r>
              <a:rPr lang="en-US" sz="1800" dirty="0">
                <a:solidFill>
                  <a:schemeClr val="tx1"/>
                </a:solidFill>
              </a:rPr>
              <a:t>	</a:t>
            </a:r>
            <a:r>
              <a:rPr lang="en-US" sz="1800" dirty="0"/>
              <a:t>Expertise and focus- </a:t>
            </a:r>
            <a:r>
              <a:rPr lang="en-US" sz="1800" dirty="0">
                <a:solidFill>
                  <a:schemeClr val="tx1"/>
                </a:solidFill>
              </a:rPr>
              <a:t>areas, sectors, verticals, connections</a:t>
            </a:r>
          </a:p>
          <a:p>
            <a:endParaRPr lang="en-US" sz="1800" dirty="0">
              <a:solidFill>
                <a:schemeClr val="tx1"/>
              </a:solidFill>
            </a:endParaRPr>
          </a:p>
          <a:p>
            <a:r>
              <a:rPr lang="en-US" sz="1800" dirty="0">
                <a:solidFill>
                  <a:schemeClr val="tx1"/>
                </a:solidFill>
              </a:rPr>
              <a:t>	</a:t>
            </a:r>
            <a:r>
              <a:rPr lang="en-US" sz="1800" dirty="0"/>
              <a:t>Partner-</a:t>
            </a:r>
            <a:r>
              <a:rPr lang="en-US" sz="1800" dirty="0">
                <a:solidFill>
                  <a:schemeClr val="tx1"/>
                </a:solidFill>
              </a:rPr>
              <a:t> do you want them on your board? what do they bring to the table? what is their reputation?</a:t>
            </a:r>
          </a:p>
          <a:p>
            <a:endParaRPr lang="en-US" sz="1800" dirty="0">
              <a:solidFill>
                <a:schemeClr val="tx1"/>
              </a:solidFill>
            </a:endParaRPr>
          </a:p>
          <a:p>
            <a:r>
              <a:rPr lang="en-US" sz="1800" dirty="0">
                <a:solidFill>
                  <a:schemeClr val="tx1"/>
                </a:solidFill>
              </a:rPr>
              <a:t>	</a:t>
            </a:r>
            <a:r>
              <a:rPr lang="en-US" sz="1800" dirty="0"/>
              <a:t>Brand</a:t>
            </a:r>
          </a:p>
          <a:p>
            <a:endParaRPr lang="en-US" sz="1800" dirty="0">
              <a:solidFill>
                <a:schemeClr val="tx1"/>
              </a:solidFill>
            </a:endParaRPr>
          </a:p>
          <a:p>
            <a:r>
              <a:rPr lang="en-US" sz="1800" dirty="0">
                <a:solidFill>
                  <a:schemeClr val="tx1"/>
                </a:solidFill>
              </a:rPr>
              <a:t>	</a:t>
            </a:r>
            <a:r>
              <a:rPr lang="en-US" sz="1800" dirty="0"/>
              <a:t>Support &amp; relationships- </a:t>
            </a:r>
            <a:r>
              <a:rPr lang="en-US" sz="1800" dirty="0">
                <a:solidFill>
                  <a:schemeClr val="tx1"/>
                </a:solidFill>
              </a:rPr>
              <a:t>what doors can the investor open? what kind of support you can receive?</a:t>
            </a:r>
          </a:p>
          <a:p>
            <a:endParaRPr lang="en-US" sz="1800" dirty="0">
              <a:solidFill>
                <a:schemeClr val="tx1"/>
              </a:solidFill>
            </a:endParaRPr>
          </a:p>
          <a:p>
            <a:r>
              <a:rPr lang="en-US" sz="1800" dirty="0">
                <a:solidFill>
                  <a:schemeClr val="tx1"/>
                </a:solidFill>
              </a:rPr>
              <a:t>	</a:t>
            </a:r>
            <a:r>
              <a:rPr lang="en-US" sz="1800" dirty="0"/>
              <a:t>Location-</a:t>
            </a:r>
            <a:r>
              <a:rPr lang="en-US" sz="1800" dirty="0">
                <a:solidFill>
                  <a:schemeClr val="tx1"/>
                </a:solidFill>
              </a:rPr>
              <a:t> can this investor help in your target market? does their location add value?</a:t>
            </a:r>
          </a:p>
          <a:p>
            <a:endParaRPr lang="en-US" sz="28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Choose the right investor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948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ild Your Network Beyond the Elevator | Texas Enterprise"/>
          <p:cNvPicPr>
            <a:picLocks noChangeAspect="1"/>
          </p:cNvPicPr>
          <p:nvPr/>
        </p:nvPicPr>
        <p:blipFill>
          <a:blip r:embed="rId3"/>
          <a:stretch>
            <a:fillRect/>
          </a:stretch>
        </p:blipFill>
        <p:spPr>
          <a:xfrm>
            <a:off x="-126124" y="-299330"/>
            <a:ext cx="12562599" cy="9715077"/>
          </a:xfrm>
          <a:prstGeom prst="rect">
            <a:avLst/>
          </a:prstGeom>
        </p:spPr>
      </p:pic>
      <p:sp>
        <p:nvSpPr>
          <p:cNvPr id="84" name="TextBox 83"/>
          <p:cNvSpPr txBox="1"/>
          <p:nvPr/>
        </p:nvSpPr>
        <p:spPr>
          <a:xfrm>
            <a:off x="0" y="5305345"/>
            <a:ext cx="7409944" cy="1126462"/>
          </a:xfrm>
          <a:prstGeom prst="rect">
            <a:avLst/>
          </a:prstGeom>
          <a:solidFill>
            <a:schemeClr val="accent3">
              <a:lumMod val="50000"/>
              <a:alpha val="35000"/>
            </a:schemeClr>
          </a:solid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What's your story?</a:t>
            </a:r>
            <a:endParaRPr lang="en-US" sz="60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95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confuse the pitches </a:t>
            </a:r>
          </a:p>
        </p:txBody>
      </p:sp>
      <p:sp>
        <p:nvSpPr>
          <p:cNvPr id="3" name="Text Placeholder 2"/>
          <p:cNvSpPr>
            <a:spLocks noGrp="1"/>
          </p:cNvSpPr>
          <p:nvPr>
            <p:ph type="body" sz="quarter" idx="10"/>
          </p:nvPr>
        </p:nvSpPr>
        <p:spPr>
          <a:xfrm>
            <a:off x="274638" y="1546578"/>
            <a:ext cx="11887200" cy="4873851"/>
          </a:xfrm>
        </p:spPr>
        <p:txBody>
          <a:bodyPr/>
          <a:lstStyle/>
          <a:p>
            <a:r>
              <a:rPr lang="en-US" dirty="0"/>
              <a:t>Elevator Pitch</a:t>
            </a:r>
          </a:p>
          <a:p>
            <a:pPr lvl="2"/>
            <a:r>
              <a:rPr lang="en-US" sz="2400" dirty="0"/>
              <a:t>Explain your business/opportunity in one sentence</a:t>
            </a:r>
          </a:p>
          <a:p>
            <a:pPr lvl="2"/>
            <a:r>
              <a:rPr lang="en-US" sz="2400" dirty="0"/>
              <a:t>Best for networking events and email intros</a:t>
            </a:r>
          </a:p>
          <a:p>
            <a:r>
              <a:rPr lang="en-US" dirty="0"/>
              <a:t>In-Person Presentation</a:t>
            </a:r>
          </a:p>
          <a:p>
            <a:pPr lvl="2"/>
            <a:r>
              <a:rPr lang="en-US" sz="2400" dirty="0"/>
              <a:t>Explain your business/opportunity in 10-15 slides</a:t>
            </a:r>
          </a:p>
          <a:p>
            <a:pPr lvl="2"/>
            <a:r>
              <a:rPr lang="en-US" sz="2400" dirty="0"/>
              <a:t>Best for 30 minute meetings</a:t>
            </a:r>
          </a:p>
          <a:p>
            <a:r>
              <a:rPr lang="en-US" dirty="0"/>
              <a:t>Detailed Business Plan</a:t>
            </a:r>
          </a:p>
          <a:p>
            <a:pPr lvl="2"/>
            <a:r>
              <a:rPr lang="en-US" sz="2400" dirty="0"/>
              <a:t>Explain your business/opportunity in 25-50 pages</a:t>
            </a:r>
          </a:p>
          <a:p>
            <a:pPr lvl="2"/>
            <a:r>
              <a:rPr lang="en-US" sz="2400" dirty="0"/>
              <a:t>Best for deeper dives during diligence—not upfront</a:t>
            </a:r>
          </a:p>
          <a:p>
            <a:endParaRPr lang="en-US" dirty="0"/>
          </a:p>
        </p:txBody>
      </p:sp>
    </p:spTree>
    <p:extLst>
      <p:ext uri="{BB962C8B-B14F-4D97-AF65-F5344CB8AC3E}">
        <p14:creationId xmlns:p14="http://schemas.microsoft.com/office/powerpoint/2010/main" val="26480872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Title + contact + 1 liner</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Problem</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Solution</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Market</a:t>
            </a:r>
          </a:p>
        </p:txBody>
      </p:sp>
      <p:sp>
        <p:nvSpPr>
          <p:cNvPr id="12" name="Rectangle 11"/>
          <p:cNvSpPr/>
          <p:nvPr/>
        </p:nvSpPr>
        <p:spPr bwMode="auto">
          <a:xfrm>
            <a:off x="521367" y="546891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GTM- Distribution\CAC</a:t>
            </a:r>
          </a:p>
        </p:txBody>
      </p:sp>
      <p:sp>
        <p:nvSpPr>
          <p:cNvPr id="15" name="Right Arrow 14"/>
          <p:cNvSpPr/>
          <p:nvPr/>
        </p:nvSpPr>
        <p:spPr bwMode="auto">
          <a:xfrm rot="10800000">
            <a:off x="4363449"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Get them interested </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30" y="2954869"/>
            <a:ext cx="6394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Share your vision, mission, product. Show them what you have done, get them excited!</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30" y="3915132"/>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Top Down\Bottom up show your relevance in the market</a:t>
            </a:r>
          </a:p>
        </p:txBody>
      </p:sp>
      <p:sp>
        <p:nvSpPr>
          <p:cNvPr id="24" name="Rectangle 23"/>
          <p:cNvSpPr/>
          <p:nvPr/>
        </p:nvSpPr>
        <p:spPr bwMode="auto">
          <a:xfrm>
            <a:off x="521367" y="629570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Business model </a:t>
            </a: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Competition</a:t>
            </a:r>
          </a:p>
        </p:txBody>
      </p:sp>
      <p:sp>
        <p:nvSpPr>
          <p:cNvPr id="30" name="Right Arrow 29"/>
          <p:cNvSpPr/>
          <p:nvPr/>
        </p:nvSpPr>
        <p:spPr bwMode="auto">
          <a:xfrm rot="10800000">
            <a:off x="4363451" y="556241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55729" y="5410299"/>
            <a:ext cx="658074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How are you going to reach the audience\ customers</a:t>
            </a:r>
          </a:p>
        </p:txBody>
      </p:sp>
      <p:sp>
        <p:nvSpPr>
          <p:cNvPr id="32" name="Right Arrow 31"/>
          <p:cNvSpPr/>
          <p:nvPr/>
        </p:nvSpPr>
        <p:spPr bwMode="auto">
          <a:xfrm rot="10800000">
            <a:off x="4363450" y="635307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855728" y="6200963"/>
            <a:ext cx="6580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Who is paying? unit cost? packages, etc.</a:t>
            </a:r>
          </a:p>
        </p:txBody>
      </p:sp>
      <p:sp>
        <p:nvSpPr>
          <p:cNvPr id="25" name="Right Arrow 14"/>
          <p:cNvSpPr/>
          <p:nvPr/>
        </p:nvSpPr>
        <p:spPr bwMode="auto">
          <a:xfrm rot="10800000">
            <a:off x="4363453" y="2460450"/>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855731" y="2308336"/>
            <a:ext cx="54744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is the problem you will solve</a:t>
            </a:r>
          </a:p>
        </p:txBody>
      </p:sp>
      <p:sp>
        <p:nvSpPr>
          <p:cNvPr id="28" name="Right Arrow 21"/>
          <p:cNvSpPr/>
          <p:nvPr/>
        </p:nvSpPr>
        <p:spPr bwMode="auto">
          <a:xfrm rot="10800000">
            <a:off x="4363452" y="4819829"/>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11252" y="4671983"/>
            <a:ext cx="630847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differentiates you from the competition?</a:t>
            </a:r>
          </a:p>
        </p:txBody>
      </p:sp>
    </p:spTree>
    <p:extLst>
      <p:ext uri="{BB962C8B-B14F-4D97-AF65-F5344CB8AC3E}">
        <p14:creationId xmlns:p14="http://schemas.microsoft.com/office/powerpoint/2010/main" val="4036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Roadmap\Timeline</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Traction\Milestones</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Projections\Metrics</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Team\Advisors</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where? when? how?</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29" y="3086433"/>
            <a:ext cx="65807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are you going to achieve with the funding</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29" y="3915132"/>
            <a:ext cx="63084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Can be earlier if a key part of the story</a:t>
            </a:r>
          </a:p>
        </p:txBody>
      </p:sp>
      <p:sp>
        <p:nvSpPr>
          <p:cNvPr id="26" name="TextBox 25"/>
          <p:cNvSpPr txBox="1"/>
          <p:nvPr/>
        </p:nvSpPr>
        <p:spPr>
          <a:xfrm>
            <a:off x="395785" y="5851611"/>
            <a:ext cx="11768417"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3"/>
                </a:solidFill>
                <a:latin typeface="+mj-lt"/>
              </a:rPr>
              <a:t>Are they still listening? </a:t>
            </a:r>
            <a:r>
              <a:rPr lang="en-US" sz="3200" dirty="0">
                <a:solidFill>
                  <a:schemeClr val="accent3"/>
                </a:solidFill>
                <a:latin typeface="+mj-lt"/>
                <a:sym typeface="Wingdings" panose="05000000000000000000" pitchFamily="2" charset="2"/>
              </a:rPr>
              <a:t> good chance of a second meeting</a:t>
            </a:r>
            <a:endParaRPr lang="en-US" sz="3200" dirty="0">
              <a:solidFill>
                <a:schemeClr val="accent3"/>
              </a:solidFill>
              <a:latin typeface="+mj-lt"/>
            </a:endParaRP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Funding</a:t>
            </a:r>
          </a:p>
        </p:txBody>
      </p:sp>
      <p:sp>
        <p:nvSpPr>
          <p:cNvPr id="28" name="Right Arrow 27"/>
          <p:cNvSpPr/>
          <p:nvPr/>
        </p:nvSpPr>
        <p:spPr bwMode="auto">
          <a:xfrm rot="10800000">
            <a:off x="4363453" y="4830475"/>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55731" y="4678361"/>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Clear statement of how much you want and what are you going to achieve</a:t>
            </a:r>
          </a:p>
        </p:txBody>
      </p:sp>
      <p:sp>
        <p:nvSpPr>
          <p:cNvPr id="24" name="Right Arrow 14"/>
          <p:cNvSpPr/>
          <p:nvPr/>
        </p:nvSpPr>
        <p:spPr bwMode="auto">
          <a:xfrm rot="10800000">
            <a:off x="4363453" y="2460450"/>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5855731" y="2310114"/>
            <a:ext cx="5758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Significant dates and opportunities</a:t>
            </a:r>
          </a:p>
        </p:txBody>
      </p:sp>
    </p:spTree>
    <p:extLst>
      <p:ext uri="{BB962C8B-B14F-4D97-AF65-F5344CB8AC3E}">
        <p14:creationId xmlns:p14="http://schemas.microsoft.com/office/powerpoint/2010/main" val="452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What to 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3" name="Picture 2" descr="Creating Sustainable Communities : Mandurah Community Bingo"/>
          <p:cNvPicPr>
            <a:picLocks noChangeAspect="1"/>
          </p:cNvPicPr>
          <p:nvPr/>
        </p:nvPicPr>
        <p:blipFill>
          <a:blip r:embed="rId3"/>
          <a:stretch>
            <a:fillRect/>
          </a:stretch>
        </p:blipFill>
        <p:spPr>
          <a:xfrm>
            <a:off x="4378321" y="3815000"/>
            <a:ext cx="4095750" cy="2381250"/>
          </a:xfrm>
          <a:prstGeom prst="rect">
            <a:avLst/>
          </a:prstGeom>
        </p:spPr>
      </p:pic>
      <p:sp>
        <p:nvSpPr>
          <p:cNvPr id="4" name="TextBox 3"/>
          <p:cNvSpPr txBox="1"/>
          <p:nvPr/>
        </p:nvSpPr>
        <p:spPr>
          <a:xfrm>
            <a:off x="1450428" y="1902372"/>
            <a:ext cx="6491201" cy="1292662"/>
          </a:xfrm>
          <a:prstGeom prst="rect">
            <a:avLst/>
          </a:prstGeom>
          <a:noFill/>
        </p:spPr>
        <p:txBody>
          <a:bodyPr wrap="none" lIns="182880" tIns="146304" rIns="182880" bIns="146304" rtlCol="0">
            <a:spAutoFit/>
          </a:bodyPr>
          <a:lstStyle/>
          <a:p>
            <a:pPr>
              <a:lnSpc>
                <a:spcPct val="90000"/>
              </a:lnSpc>
              <a:spcAft>
                <a:spcPts val="600"/>
              </a:spcAft>
            </a:pPr>
            <a:r>
              <a:rPr lang="en-CA" sz="7200" dirty="0">
                <a:solidFill>
                  <a:schemeClr val="accent1"/>
                </a:solidFill>
                <a:latin typeface="Ravie" panose="04040805050809020602" pitchFamily="82" charset="0"/>
              </a:rPr>
              <a:t>B</a:t>
            </a:r>
            <a:r>
              <a:rPr lang="en-CA" sz="7200" dirty="0">
                <a:solidFill>
                  <a:schemeClr val="accent4"/>
                </a:solidFill>
                <a:latin typeface="Ravie" panose="04040805050809020602" pitchFamily="82" charset="0"/>
              </a:rPr>
              <a:t>u</a:t>
            </a:r>
            <a:r>
              <a:rPr lang="en-CA" sz="7200" dirty="0">
                <a:solidFill>
                  <a:srgbClr val="FF0000"/>
                </a:solidFill>
                <a:latin typeface="Ravie" panose="04040805050809020602" pitchFamily="82" charset="0"/>
              </a:rPr>
              <a:t>z</a:t>
            </a:r>
            <a:r>
              <a:rPr lang="en-CA" sz="7200" dirty="0">
                <a:solidFill>
                  <a:srgbClr val="0070C0"/>
                </a:solidFill>
                <a:latin typeface="Ravie" panose="04040805050809020602" pitchFamily="82" charset="0"/>
              </a:rPr>
              <a:t>z</a:t>
            </a:r>
            <a:r>
              <a:rPr lang="en-CA" sz="7200" dirty="0">
                <a:solidFill>
                  <a:schemeClr val="accent5"/>
                </a:solidFill>
                <a:latin typeface="Ravie" panose="04040805050809020602" pitchFamily="82" charset="0"/>
              </a:rPr>
              <a:t>w</a:t>
            </a:r>
            <a:r>
              <a:rPr lang="en-CA" sz="7200" dirty="0">
                <a:solidFill>
                  <a:srgbClr val="C00000"/>
                </a:solidFill>
                <a:latin typeface="Ravie" panose="04040805050809020602" pitchFamily="82" charset="0"/>
              </a:rPr>
              <a:t>o</a:t>
            </a:r>
            <a:r>
              <a:rPr lang="en-CA" sz="7200" dirty="0">
                <a:solidFill>
                  <a:srgbClr val="00B050"/>
                </a:solidFill>
                <a:latin typeface="Ravie" panose="04040805050809020602" pitchFamily="82" charset="0"/>
              </a:rPr>
              <a:t>r</a:t>
            </a:r>
            <a:r>
              <a:rPr lang="en-CA" sz="7200" dirty="0">
                <a:solidFill>
                  <a:schemeClr val="accent4">
                    <a:lumMod val="75000"/>
                  </a:schemeClr>
                </a:solidFill>
                <a:latin typeface="Ravie" panose="04040805050809020602" pitchFamily="82" charset="0"/>
              </a:rPr>
              <a:t>d</a:t>
            </a:r>
          </a:p>
        </p:txBody>
      </p:sp>
    </p:spTree>
    <p:extLst>
      <p:ext uri="{BB962C8B-B14F-4D97-AF65-F5344CB8AC3E}">
        <p14:creationId xmlns:p14="http://schemas.microsoft.com/office/powerpoint/2010/main" val="2268079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02"/>
          <a:stretch/>
        </p:blipFill>
        <p:spPr>
          <a:xfrm>
            <a:off x="0" y="0"/>
            <a:ext cx="12436475" cy="6994525"/>
          </a:xfrm>
          <a:prstGeom prst="rect">
            <a:avLst/>
          </a:prstGeom>
        </p:spPr>
      </p:pic>
      <p:sp>
        <p:nvSpPr>
          <p:cNvPr id="2" name="Title 1"/>
          <p:cNvSpPr>
            <a:spLocks noGrp="1"/>
          </p:cNvSpPr>
          <p:nvPr>
            <p:ph type="title"/>
          </p:nvPr>
        </p:nvSpPr>
        <p:spPr>
          <a:xfrm>
            <a:off x="4282195" y="171096"/>
            <a:ext cx="7567852" cy="917575"/>
          </a:xfrm>
        </p:spPr>
        <p:txBody>
          <a:bodyPr/>
          <a:lstStyle/>
          <a:p>
            <a:r>
              <a:rPr lang="en-US" dirty="0">
                <a:solidFill>
                  <a:schemeClr val="bg1"/>
                </a:solidFill>
              </a:rPr>
              <a:t>Move to a Yes!</a:t>
            </a:r>
          </a:p>
        </p:txBody>
      </p:sp>
      <p:sp>
        <p:nvSpPr>
          <p:cNvPr id="4" name="Footer Placeholder 3"/>
          <p:cNvSpPr>
            <a:spLocks noGrp="1"/>
          </p:cNvSpPr>
          <p:nvPr>
            <p:ph type="ftr" sz="quarter" idx="11"/>
          </p:nvPr>
        </p:nvSpPr>
        <p:spPr/>
        <p:txBody>
          <a:bodyPr/>
          <a:lstStyle/>
          <a:p>
            <a:r>
              <a:rPr lang="en-US"/>
              <a:t>Microsoft Ventures</a:t>
            </a:r>
            <a:endParaRPr lang="en-US" dirty="0"/>
          </a:p>
        </p:txBody>
      </p:sp>
    </p:spTree>
    <p:extLst>
      <p:ext uri="{BB962C8B-B14F-4D97-AF65-F5344CB8AC3E}">
        <p14:creationId xmlns:p14="http://schemas.microsoft.com/office/powerpoint/2010/main" val="3437030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is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575354"/>
            <a:ext cx="11979276"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Understand the forces </a:t>
            </a:r>
            <a:r>
              <a:rPr lang="en-US" sz="2400" dirty="0">
                <a:gradFill>
                  <a:gsLst>
                    <a:gs pos="2917">
                      <a:schemeClr val="tx1"/>
                    </a:gs>
                    <a:gs pos="30000">
                      <a:schemeClr val="tx1"/>
                    </a:gs>
                  </a:gsLst>
                  <a:lin ang="5400000" scaled="0"/>
                </a:gradFill>
                <a:latin typeface="+mj-lt"/>
              </a:rPr>
              <a:t>- on you and on investors </a:t>
            </a:r>
          </a:p>
          <a:p>
            <a:pPr>
              <a:lnSpc>
                <a:spcPct val="90000"/>
              </a:lnSpc>
              <a:spcAft>
                <a:spcPts val="600"/>
              </a:spcAft>
            </a:pPr>
            <a:r>
              <a:rPr lang="en-US" sz="2400" b="1" dirty="0">
                <a:gradFill>
                  <a:gsLst>
                    <a:gs pos="2917">
                      <a:schemeClr val="tx1"/>
                    </a:gs>
                    <a:gs pos="30000">
                      <a:schemeClr val="tx1"/>
                    </a:gs>
                  </a:gsLst>
                  <a:lin ang="5400000" scaled="0"/>
                </a:gradFill>
                <a:latin typeface="+mj-lt"/>
              </a:rPr>
              <a:t>Make a decision </a:t>
            </a:r>
            <a:r>
              <a:rPr lang="en-US" sz="2400" dirty="0">
                <a:gradFill>
                  <a:gsLst>
                    <a:gs pos="2917">
                      <a:schemeClr val="tx1"/>
                    </a:gs>
                    <a:gs pos="30000">
                      <a:schemeClr val="tx1"/>
                    </a:gs>
                  </a:gsLst>
                  <a:lin ang="5400000" scaled="0"/>
                </a:gradFill>
                <a:latin typeface="+mj-lt"/>
              </a:rPr>
              <a:t>- fundraise or don’t fundraise</a:t>
            </a:r>
          </a:p>
          <a:p>
            <a:pPr>
              <a:lnSpc>
                <a:spcPct val="90000"/>
              </a:lnSpc>
              <a:spcAft>
                <a:spcPts val="600"/>
              </a:spcAft>
            </a:pPr>
            <a:r>
              <a:rPr lang="en-US" sz="2400" b="1" dirty="0">
                <a:gradFill>
                  <a:gsLst>
                    <a:gs pos="2917">
                      <a:schemeClr val="tx1"/>
                    </a:gs>
                    <a:gs pos="30000">
                      <a:schemeClr val="tx1"/>
                    </a:gs>
                  </a:gsLst>
                  <a:lin ang="5400000" scaled="0"/>
                </a:gradFill>
                <a:latin typeface="+mj-lt"/>
              </a:rPr>
              <a:t>Get intros </a:t>
            </a:r>
            <a:r>
              <a:rPr lang="en-US" sz="2400" dirty="0">
                <a:gradFill>
                  <a:gsLst>
                    <a:gs pos="2917">
                      <a:schemeClr val="tx1"/>
                    </a:gs>
                    <a:gs pos="30000">
                      <a:schemeClr val="tx1"/>
                    </a:gs>
                  </a:gsLst>
                  <a:lin ang="5400000" scaled="0"/>
                </a:gradFill>
                <a:latin typeface="+mj-lt"/>
              </a:rPr>
              <a:t>- Invest in a cold mail, LinkedIn and\or email</a:t>
            </a:r>
          </a:p>
          <a:p>
            <a:pPr>
              <a:lnSpc>
                <a:spcPct val="90000"/>
              </a:lnSpc>
              <a:spcAft>
                <a:spcPts val="600"/>
              </a:spcAft>
            </a:pPr>
            <a:r>
              <a:rPr lang="en-US" sz="2400" b="1" dirty="0">
                <a:gradFill>
                  <a:gsLst>
                    <a:gs pos="2917">
                      <a:schemeClr val="tx1"/>
                    </a:gs>
                    <a:gs pos="30000">
                      <a:schemeClr val="tx1"/>
                    </a:gs>
                  </a:gsLst>
                  <a:lin ang="5400000" scaled="0"/>
                </a:gradFill>
                <a:latin typeface="+mj-lt"/>
              </a:rPr>
              <a:t>It’s no until it’s yes </a:t>
            </a:r>
            <a:r>
              <a:rPr lang="en-US" sz="2400" dirty="0">
                <a:gradFill>
                  <a:gsLst>
                    <a:gs pos="2917">
                      <a:schemeClr val="tx1"/>
                    </a:gs>
                    <a:gs pos="30000">
                      <a:schemeClr val="tx1"/>
                    </a:gs>
                  </a:gsLst>
                  <a:lin ang="5400000" scaled="0"/>
                </a:gradFill>
                <a:latin typeface="+mj-lt"/>
              </a:rPr>
              <a:t>- remember they want to wait. If they won't commit treat it as a no</a:t>
            </a:r>
          </a:p>
          <a:p>
            <a:pPr>
              <a:lnSpc>
                <a:spcPct val="90000"/>
              </a:lnSpc>
              <a:spcAft>
                <a:spcPts val="600"/>
              </a:spcAft>
            </a:pPr>
            <a:r>
              <a:rPr lang="en-US" sz="2400" b="1" dirty="0">
                <a:gradFill>
                  <a:gsLst>
                    <a:gs pos="2917">
                      <a:schemeClr val="tx1"/>
                    </a:gs>
                    <a:gs pos="30000">
                      <a:schemeClr val="tx1"/>
                    </a:gs>
                  </a:gsLst>
                  <a:lin ang="5400000" scaled="0"/>
                </a:gradFill>
                <a:latin typeface="+mj-lt"/>
              </a:rPr>
              <a:t>Parallel rather than serial </a:t>
            </a:r>
            <a:r>
              <a:rPr lang="en-US" sz="2400" dirty="0">
                <a:gradFill>
                  <a:gsLst>
                    <a:gs pos="2917">
                      <a:schemeClr val="tx1"/>
                    </a:gs>
                    <a:gs pos="30000">
                      <a:schemeClr val="tx1"/>
                    </a:gs>
                  </a:gsLst>
                  <a:lin ang="5400000" scaled="0"/>
                </a:gradFill>
                <a:latin typeface="+mj-lt"/>
              </a:rPr>
              <a:t>- higher prospect\value deserves higher priority and attention </a:t>
            </a:r>
          </a:p>
          <a:p>
            <a:pPr>
              <a:lnSpc>
                <a:spcPct val="90000"/>
              </a:lnSpc>
              <a:spcAft>
                <a:spcPts val="600"/>
              </a:spcAft>
            </a:pPr>
            <a:r>
              <a:rPr lang="en-US" sz="2400" b="1" dirty="0">
                <a:gradFill>
                  <a:gsLst>
                    <a:gs pos="2917">
                      <a:schemeClr val="tx1"/>
                    </a:gs>
                    <a:gs pos="30000">
                      <a:schemeClr val="tx1"/>
                    </a:gs>
                  </a:gsLst>
                  <a:lin ang="5400000" scaled="0"/>
                </a:gradFill>
                <a:latin typeface="+mj-lt"/>
              </a:rPr>
              <a:t>Know your status </a:t>
            </a:r>
            <a:r>
              <a:rPr lang="en-US" sz="2400" dirty="0">
                <a:gradFill>
                  <a:gsLst>
                    <a:gs pos="2917">
                      <a:schemeClr val="tx1"/>
                    </a:gs>
                    <a:gs pos="30000">
                      <a:schemeClr val="tx1"/>
                    </a:gs>
                  </a:gsLst>
                  <a:lin ang="5400000" scaled="0"/>
                </a:gradFill>
                <a:latin typeface="+mj-lt"/>
              </a:rPr>
              <a:t>- know the next steps, what is their process and how are your progressing. If they are interested they will let you know</a:t>
            </a:r>
          </a:p>
          <a:p>
            <a:pPr>
              <a:lnSpc>
                <a:spcPct val="90000"/>
              </a:lnSpc>
              <a:spcAft>
                <a:spcPts val="600"/>
              </a:spcAft>
            </a:pPr>
            <a:r>
              <a:rPr lang="en-US" sz="2400" b="1" dirty="0">
                <a:gradFill>
                  <a:gsLst>
                    <a:gs pos="2917">
                      <a:schemeClr val="tx1"/>
                    </a:gs>
                    <a:gs pos="30000">
                      <a:schemeClr val="tx1"/>
                    </a:gs>
                  </a:gsLst>
                  <a:lin ang="5400000" scaled="0"/>
                </a:gradFill>
                <a:latin typeface="+mj-lt"/>
              </a:rPr>
              <a:t>First commitment </a:t>
            </a:r>
            <a:r>
              <a:rPr lang="en-US" sz="2400" dirty="0">
                <a:gradFill>
                  <a:gsLst>
                    <a:gs pos="2917">
                      <a:schemeClr val="tx1"/>
                    </a:gs>
                    <a:gs pos="30000">
                      <a:schemeClr val="tx1"/>
                    </a:gs>
                  </a:gsLst>
                  <a:lin ang="5400000" scaled="0"/>
                </a:gradFill>
                <a:latin typeface="+mj-lt"/>
              </a:rPr>
              <a:t>– what are they willing to commit as a starting point?</a:t>
            </a:r>
          </a:p>
          <a:p>
            <a:pPr>
              <a:lnSpc>
                <a:spcPct val="90000"/>
              </a:lnSpc>
              <a:spcAft>
                <a:spcPts val="600"/>
              </a:spcAft>
            </a:pPr>
            <a:r>
              <a:rPr lang="en-US" sz="2400" b="1" dirty="0">
                <a:gradFill>
                  <a:gsLst>
                    <a:gs pos="2917">
                      <a:schemeClr val="tx1"/>
                    </a:gs>
                    <a:gs pos="30000">
                      <a:schemeClr val="tx1"/>
                    </a:gs>
                  </a:gsLst>
                  <a:lin ang="5400000" scaled="0"/>
                </a:gradFill>
                <a:latin typeface="+mj-lt"/>
              </a:rPr>
              <a:t>Close committed $$- </a:t>
            </a:r>
            <a:r>
              <a:rPr lang="en-US" sz="2400" dirty="0">
                <a:gradFill>
                  <a:gsLst>
                    <a:gs pos="2917">
                      <a:schemeClr val="tx1"/>
                    </a:gs>
                    <a:gs pos="30000">
                      <a:schemeClr val="tx1"/>
                    </a:gs>
                  </a:gsLst>
                  <a:lin ang="5400000" scaled="0"/>
                </a:gradFill>
                <a:latin typeface="+mj-lt"/>
              </a:rPr>
              <a:t>it isn't over until the money is in the bank  </a:t>
            </a:r>
          </a:p>
        </p:txBody>
      </p:sp>
    </p:spTree>
    <p:extLst>
      <p:ext uri="{BB962C8B-B14F-4D97-AF65-F5344CB8AC3E}">
        <p14:creationId xmlns:p14="http://schemas.microsoft.com/office/powerpoint/2010/main" val="30022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07" t="18381"/>
          <a:stretch/>
        </p:blipFill>
        <p:spPr>
          <a:xfrm>
            <a:off x="0" y="0"/>
            <a:ext cx="12436475" cy="6985855"/>
          </a:xfrm>
          <a:prstGeom prst="rect">
            <a:avLst/>
          </a:prstGeom>
        </p:spPr>
      </p:pic>
      <p:sp>
        <p:nvSpPr>
          <p:cNvPr id="3" name="Title 2"/>
          <p:cNvSpPr>
            <a:spLocks noGrp="1"/>
          </p:cNvSpPr>
          <p:nvPr>
            <p:ph type="title"/>
          </p:nvPr>
        </p:nvSpPr>
        <p:spPr>
          <a:xfrm>
            <a:off x="274703" y="2117165"/>
            <a:ext cx="7112686" cy="1837298"/>
          </a:xfrm>
          <a:solidFill>
            <a:schemeClr val="tx1">
              <a:lumMod val="50000"/>
              <a:lumOff val="50000"/>
              <a:alpha val="80000"/>
            </a:schemeClr>
          </a:solidFill>
        </p:spPr>
        <p:txBody>
          <a:bodyPr anchor="ctr"/>
          <a:lstStyle/>
          <a:p>
            <a:r>
              <a:rPr lang="en-US" dirty="0">
                <a:solidFill>
                  <a:schemeClr val="bg1"/>
                </a:solidFill>
              </a:rPr>
              <a:t>The Basics</a:t>
            </a:r>
          </a:p>
        </p:txBody>
      </p:sp>
    </p:spTree>
    <p:extLst>
      <p:ext uri="{BB962C8B-B14F-4D97-AF65-F5344CB8AC3E}">
        <p14:creationId xmlns:p14="http://schemas.microsoft.com/office/powerpoint/2010/main" val="312569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is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266803"/>
            <a:ext cx="11707003" cy="4976747"/>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Avoid “no leaders” </a:t>
            </a:r>
            <a:r>
              <a:rPr lang="en-US" sz="2400" dirty="0">
                <a:gradFill>
                  <a:gsLst>
                    <a:gs pos="2917">
                      <a:schemeClr val="tx1"/>
                    </a:gs>
                    <a:gs pos="30000">
                      <a:schemeClr val="tx1"/>
                    </a:gs>
                  </a:gsLst>
                  <a:lin ang="5400000" scaled="0"/>
                </a:gradFill>
                <a:latin typeface="+mj-lt"/>
              </a:rPr>
              <a:t>- at least try to. Since most seeds are no leads, that just means they are looking for confirmation that you are as great an investment as they assume</a:t>
            </a:r>
          </a:p>
          <a:p>
            <a:pPr>
              <a:lnSpc>
                <a:spcPct val="90000"/>
              </a:lnSpc>
              <a:spcAft>
                <a:spcPts val="600"/>
              </a:spcAft>
            </a:pPr>
            <a:r>
              <a:rPr lang="en-US" sz="2400" b="1" dirty="0">
                <a:gradFill>
                  <a:gsLst>
                    <a:gs pos="2917">
                      <a:schemeClr val="tx1"/>
                    </a:gs>
                    <a:gs pos="30000">
                      <a:schemeClr val="tx1"/>
                    </a:gs>
                  </a:gsLst>
                  <a:lin ang="5400000" scaled="0"/>
                </a:gradFill>
                <a:latin typeface="+mj-lt"/>
              </a:rPr>
              <a:t>Underestimate</a:t>
            </a:r>
            <a:r>
              <a:rPr lang="en-US" sz="2400" dirty="0">
                <a:gradFill>
                  <a:gsLst>
                    <a:gs pos="2917">
                      <a:schemeClr val="tx1"/>
                    </a:gs>
                    <a:gs pos="30000">
                      <a:schemeClr val="tx1"/>
                    </a:gs>
                  </a:gsLst>
                  <a:lin ang="5400000" scaled="0"/>
                </a:gradFill>
                <a:latin typeface="+mj-lt"/>
              </a:rPr>
              <a:t> what you need to get oversubscription </a:t>
            </a:r>
          </a:p>
          <a:p>
            <a:pPr>
              <a:lnSpc>
                <a:spcPct val="90000"/>
              </a:lnSpc>
              <a:spcAft>
                <a:spcPts val="600"/>
              </a:spcAft>
            </a:pPr>
            <a:r>
              <a:rPr lang="en-US" sz="2400" b="1" dirty="0">
                <a:gradFill>
                  <a:gsLst>
                    <a:gs pos="2917">
                      <a:schemeClr val="tx1"/>
                    </a:gs>
                    <a:gs pos="30000">
                      <a:schemeClr val="tx1"/>
                    </a:gs>
                  </a:gsLst>
                  <a:lin ang="5400000" scaled="0"/>
                </a:gradFill>
                <a:latin typeface="+mj-lt"/>
              </a:rPr>
              <a:t>Be profitable </a:t>
            </a:r>
            <a:r>
              <a:rPr lang="en-US" sz="2400" dirty="0">
                <a:gradFill>
                  <a:gsLst>
                    <a:gs pos="2917">
                      <a:schemeClr val="tx1"/>
                    </a:gs>
                    <a:gs pos="30000">
                      <a:schemeClr val="tx1"/>
                    </a:gs>
                  </a:gsLst>
                  <a:lin ang="5400000" scaled="0"/>
                </a:gradFill>
                <a:latin typeface="+mj-lt"/>
              </a:rPr>
              <a:t>if you can or at least grow like crazy </a:t>
            </a:r>
          </a:p>
          <a:p>
            <a:pPr>
              <a:lnSpc>
                <a:spcPct val="90000"/>
              </a:lnSpc>
              <a:spcAft>
                <a:spcPts val="600"/>
              </a:spcAft>
            </a:pPr>
            <a:r>
              <a:rPr lang="en-US" sz="2400" b="1" dirty="0">
                <a:gradFill>
                  <a:gsLst>
                    <a:gs pos="2917">
                      <a:schemeClr val="tx1"/>
                    </a:gs>
                    <a:gs pos="30000">
                      <a:schemeClr val="tx1"/>
                    </a:gs>
                  </a:gsLst>
                  <a:lin ang="5400000" scaled="0"/>
                </a:gradFill>
                <a:latin typeface="+mj-lt"/>
              </a:rPr>
              <a:t>Don’t optimize valuation</a:t>
            </a:r>
          </a:p>
          <a:p>
            <a:pPr>
              <a:lnSpc>
                <a:spcPct val="90000"/>
              </a:lnSpc>
              <a:spcAft>
                <a:spcPts val="600"/>
              </a:spcAft>
            </a:pPr>
            <a:r>
              <a:rPr lang="en-US" sz="2400" b="1" dirty="0">
                <a:gradFill>
                  <a:gsLst>
                    <a:gs pos="2917">
                      <a:schemeClr val="tx1"/>
                    </a:gs>
                    <a:gs pos="30000">
                      <a:schemeClr val="tx1"/>
                    </a:gs>
                  </a:gsLst>
                  <a:lin ang="5400000" scaled="0"/>
                </a:gradFill>
                <a:latin typeface="+mj-lt"/>
              </a:rPr>
              <a:t>Yes before valuation </a:t>
            </a:r>
            <a:r>
              <a:rPr lang="en-US" sz="2400" dirty="0">
                <a:gradFill>
                  <a:gsLst>
                    <a:gs pos="2917">
                      <a:schemeClr val="tx1"/>
                    </a:gs>
                    <a:gs pos="30000">
                      <a:schemeClr val="tx1"/>
                    </a:gs>
                  </a:gsLst>
                  <a:lin ang="5400000" scaled="0"/>
                </a:gradFill>
                <a:latin typeface="+mj-lt"/>
              </a:rPr>
              <a:t>- for first investor</a:t>
            </a:r>
          </a:p>
          <a:p>
            <a:pPr>
              <a:lnSpc>
                <a:spcPct val="90000"/>
              </a:lnSpc>
              <a:spcAft>
                <a:spcPts val="600"/>
              </a:spcAft>
            </a:pPr>
            <a:r>
              <a:rPr lang="en-US" sz="2400" b="1" dirty="0">
                <a:gradFill>
                  <a:gsLst>
                    <a:gs pos="2917">
                      <a:schemeClr val="tx1"/>
                    </a:gs>
                    <a:gs pos="30000">
                      <a:schemeClr val="tx1"/>
                    </a:gs>
                  </a:gsLst>
                  <a:lin ang="5400000" scaled="0"/>
                </a:gradFill>
                <a:latin typeface="+mj-lt"/>
              </a:rPr>
              <a:t>One person </a:t>
            </a:r>
            <a:r>
              <a:rPr lang="en-US" sz="2400" dirty="0">
                <a:gradFill>
                  <a:gsLst>
                    <a:gs pos="2917">
                      <a:schemeClr val="tx1"/>
                    </a:gs>
                    <a:gs pos="30000">
                      <a:schemeClr val="tx1"/>
                    </a:gs>
                  </a:gsLst>
                  <a:lin ang="5400000" scaled="0"/>
                </a:gradFill>
                <a:latin typeface="+mj-lt"/>
              </a:rPr>
              <a:t>handles fund raising </a:t>
            </a:r>
          </a:p>
          <a:p>
            <a:pPr>
              <a:lnSpc>
                <a:spcPct val="90000"/>
              </a:lnSpc>
              <a:spcAft>
                <a:spcPts val="600"/>
              </a:spcAft>
            </a:pPr>
            <a:r>
              <a:rPr lang="en-US" sz="2400" b="1" dirty="0">
                <a:gradFill>
                  <a:gsLst>
                    <a:gs pos="2917">
                      <a:schemeClr val="tx1"/>
                    </a:gs>
                    <a:gs pos="30000">
                      <a:schemeClr val="tx1"/>
                    </a:gs>
                  </a:gsLst>
                  <a:lin ang="5400000" scaled="0"/>
                </a:gradFill>
                <a:latin typeface="+mj-lt"/>
              </a:rPr>
              <a:t>Stop fundraising </a:t>
            </a:r>
            <a:r>
              <a:rPr lang="en-US" sz="2400" dirty="0">
                <a:gradFill>
                  <a:gsLst>
                    <a:gs pos="2917">
                      <a:schemeClr val="tx1"/>
                    </a:gs>
                    <a:gs pos="30000">
                      <a:schemeClr val="tx1"/>
                    </a:gs>
                  </a:gsLst>
                  <a:lin ang="5400000" scaled="0"/>
                </a:gradFill>
                <a:latin typeface="+mj-lt"/>
              </a:rPr>
              <a:t>when it stops working</a:t>
            </a:r>
          </a:p>
          <a:p>
            <a:pPr>
              <a:lnSpc>
                <a:spcPct val="90000"/>
              </a:lnSpc>
              <a:spcAft>
                <a:spcPts val="600"/>
              </a:spcAft>
            </a:pPr>
            <a:r>
              <a:rPr lang="en-US" sz="2400" b="1" dirty="0">
                <a:gradFill>
                  <a:gsLst>
                    <a:gs pos="2917">
                      <a:schemeClr val="tx1"/>
                    </a:gs>
                    <a:gs pos="30000">
                      <a:schemeClr val="tx1"/>
                    </a:gs>
                  </a:gsLst>
                  <a:lin ang="5400000" scaled="0"/>
                </a:gradFill>
                <a:latin typeface="+mj-lt"/>
              </a:rPr>
              <a:t>Take the high road </a:t>
            </a:r>
            <a:r>
              <a:rPr lang="en-US" sz="2400" dirty="0">
                <a:gradFill>
                  <a:gsLst>
                    <a:gs pos="2917">
                      <a:schemeClr val="tx1"/>
                    </a:gs>
                    <a:gs pos="30000">
                      <a:schemeClr val="tx1"/>
                    </a:gs>
                  </a:gsLst>
                  <a:lin ang="5400000" scaled="0"/>
                </a:gradFill>
                <a:latin typeface="+mj-lt"/>
              </a:rPr>
              <a:t>- don’t burn bridges, be a pro, avoid arrogance. When you reject an offer and when you are rejected </a:t>
            </a:r>
          </a:p>
          <a:p>
            <a:pPr>
              <a:lnSpc>
                <a:spcPct val="90000"/>
              </a:lnSpc>
              <a:spcAft>
                <a:spcPts val="600"/>
              </a:spcAft>
            </a:pPr>
            <a:r>
              <a:rPr lang="en-US" sz="2400" dirty="0">
                <a:gradFill>
                  <a:gsLst>
                    <a:gs pos="2917">
                      <a:schemeClr val="tx1"/>
                    </a:gs>
                    <a:gs pos="30000">
                      <a:schemeClr val="tx1"/>
                    </a:gs>
                  </a:gsLst>
                  <a:lin ang="5400000" scaled="0"/>
                </a:gradFill>
                <a:latin typeface="+mj-lt"/>
              </a:rPr>
              <a:t>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34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The </a:t>
            </a:r>
            <a:r>
              <a:rPr lang="en-US" sz="6000" dirty="0">
                <a:solidFill>
                  <a:schemeClr val="accent3"/>
                </a:solidFill>
                <a:latin typeface="Segoe UI Light" panose="020B0502040204020203" pitchFamily="34" charset="0"/>
                <a:cs typeface="Segoe UI Light" panose="020B0502040204020203" pitchFamily="34" charset="0"/>
              </a:rPr>
              <a:t>Keys</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2" y="1790699"/>
            <a:ext cx="5973855" cy="4100137"/>
          </a:xfrm>
          <a:prstGeom prst="rect">
            <a:avLst/>
          </a:prstGeom>
        </p:spPr>
      </p:pic>
      <p:sp>
        <p:nvSpPr>
          <p:cNvPr id="6" name="TextBox 5"/>
          <p:cNvSpPr txBox="1"/>
          <p:nvPr/>
        </p:nvSpPr>
        <p:spPr>
          <a:xfrm>
            <a:off x="457200" y="1597133"/>
            <a:ext cx="5486400" cy="4789003"/>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Get a warm intro </a:t>
            </a:r>
          </a:p>
          <a:p>
            <a:pPr>
              <a:lnSpc>
                <a:spcPct val="90000"/>
              </a:lnSpc>
              <a:spcAft>
                <a:spcPts val="600"/>
              </a:spcAft>
            </a:pPr>
            <a:r>
              <a:rPr lang="en-US" sz="2800" dirty="0">
                <a:gradFill>
                  <a:gsLst>
                    <a:gs pos="2917">
                      <a:schemeClr val="tx1"/>
                    </a:gs>
                    <a:gs pos="30000">
                      <a:schemeClr val="tx1"/>
                    </a:gs>
                  </a:gsLst>
                  <a:lin ang="5400000" scaled="0"/>
                </a:gradFill>
                <a:latin typeface="+mj-lt"/>
              </a:rPr>
              <a:t>Know who you are pitching to </a:t>
            </a:r>
          </a:p>
          <a:p>
            <a:pPr>
              <a:lnSpc>
                <a:spcPct val="90000"/>
              </a:lnSpc>
              <a:spcAft>
                <a:spcPts val="600"/>
              </a:spcAft>
            </a:pPr>
            <a:r>
              <a:rPr lang="en-US" sz="2800" dirty="0">
                <a:gradFill>
                  <a:gsLst>
                    <a:gs pos="2917">
                      <a:schemeClr val="tx1"/>
                    </a:gs>
                    <a:gs pos="30000">
                      <a:schemeClr val="tx1"/>
                    </a:gs>
                  </a:gsLst>
                  <a:lin ang="5400000" scaled="0"/>
                </a:gradFill>
                <a:latin typeface="+mj-lt"/>
              </a:rPr>
              <a:t>First impression</a:t>
            </a:r>
          </a:p>
          <a:p>
            <a:pPr>
              <a:lnSpc>
                <a:spcPct val="90000"/>
              </a:lnSpc>
              <a:spcAft>
                <a:spcPts val="600"/>
              </a:spcAft>
            </a:pPr>
            <a:r>
              <a:rPr lang="en-US" sz="2800" dirty="0">
                <a:gradFill>
                  <a:gsLst>
                    <a:gs pos="2917">
                      <a:schemeClr val="tx1"/>
                    </a:gs>
                    <a:gs pos="30000">
                      <a:schemeClr val="tx1"/>
                    </a:gs>
                  </a:gsLst>
                  <a:lin ang="5400000" scaled="0"/>
                </a:gradFill>
                <a:latin typeface="+mj-lt"/>
              </a:rPr>
              <a:t>Problem first</a:t>
            </a:r>
          </a:p>
          <a:p>
            <a:pPr>
              <a:lnSpc>
                <a:spcPct val="90000"/>
              </a:lnSpc>
              <a:spcAft>
                <a:spcPts val="600"/>
              </a:spcAft>
            </a:pPr>
            <a:r>
              <a:rPr lang="en-US" sz="2800" dirty="0">
                <a:gradFill>
                  <a:gsLst>
                    <a:gs pos="2917">
                      <a:schemeClr val="tx1"/>
                    </a:gs>
                    <a:gs pos="30000">
                      <a:schemeClr val="tx1"/>
                    </a:gs>
                  </a:gsLst>
                  <a:lin ang="5400000" scaled="0"/>
                </a:gradFill>
                <a:latin typeface="+mj-lt"/>
              </a:rPr>
              <a:t>Know your field </a:t>
            </a:r>
          </a:p>
          <a:p>
            <a:pPr>
              <a:lnSpc>
                <a:spcPct val="90000"/>
              </a:lnSpc>
              <a:spcAft>
                <a:spcPts val="600"/>
              </a:spcAft>
            </a:pPr>
            <a:r>
              <a:rPr lang="en-US" sz="2800" dirty="0">
                <a:gradFill>
                  <a:gsLst>
                    <a:gs pos="2917">
                      <a:schemeClr val="tx1"/>
                    </a:gs>
                    <a:gs pos="30000">
                      <a:schemeClr val="tx1"/>
                    </a:gs>
                  </a:gsLst>
                  <a:lin ang="5400000" scaled="0"/>
                </a:gradFill>
                <a:latin typeface="+mj-lt"/>
              </a:rPr>
              <a:t>Know your weaknesses- be honest about them </a:t>
            </a:r>
          </a:p>
          <a:p>
            <a:pPr>
              <a:lnSpc>
                <a:spcPct val="90000"/>
              </a:lnSpc>
              <a:spcAft>
                <a:spcPts val="600"/>
              </a:spcAft>
            </a:pPr>
            <a:r>
              <a:rPr lang="en-US" sz="2800" dirty="0">
                <a:gradFill>
                  <a:gsLst>
                    <a:gs pos="2917">
                      <a:schemeClr val="tx1"/>
                    </a:gs>
                    <a:gs pos="30000">
                      <a:schemeClr val="tx1"/>
                    </a:gs>
                  </a:gsLst>
                  <a:lin ang="5400000" scaled="0"/>
                </a:gradFill>
                <a:latin typeface="+mj-lt"/>
              </a:rPr>
              <a:t>Show what you have done</a:t>
            </a:r>
          </a:p>
          <a:p>
            <a:pPr>
              <a:lnSpc>
                <a:spcPct val="90000"/>
              </a:lnSpc>
              <a:spcAft>
                <a:spcPts val="600"/>
              </a:spcAft>
            </a:pPr>
            <a:r>
              <a:rPr lang="en-US" sz="2800" dirty="0">
                <a:gradFill>
                  <a:gsLst>
                    <a:gs pos="2917">
                      <a:schemeClr val="tx1"/>
                    </a:gs>
                    <a:gs pos="30000">
                      <a:schemeClr val="tx1"/>
                    </a:gs>
                  </a:gsLst>
                  <a:lin ang="5400000" scaled="0"/>
                </a:gradFill>
                <a:latin typeface="+mj-lt"/>
              </a:rPr>
              <a:t>Show that you can scale </a:t>
            </a:r>
          </a:p>
          <a:p>
            <a:pPr>
              <a:lnSpc>
                <a:spcPct val="90000"/>
              </a:lnSpc>
              <a:spcAft>
                <a:spcPts val="600"/>
              </a:spcAft>
            </a:pPr>
            <a:r>
              <a:rPr lang="en-US" sz="2800" dirty="0">
                <a:gradFill>
                  <a:gsLst>
                    <a:gs pos="2917">
                      <a:schemeClr val="tx1"/>
                    </a:gs>
                    <a:gs pos="30000">
                      <a:schemeClr val="tx1"/>
                    </a:gs>
                  </a:gsLst>
                  <a:lin ang="5400000" scaled="0"/>
                </a:gradFill>
                <a:latin typeface="+mj-lt"/>
              </a:rPr>
              <a:t>Have a plan </a:t>
            </a:r>
          </a:p>
        </p:txBody>
      </p:sp>
    </p:spTree>
    <p:extLst>
      <p:ext uri="{BB962C8B-B14F-4D97-AF65-F5344CB8AC3E}">
        <p14:creationId xmlns:p14="http://schemas.microsoft.com/office/powerpoint/2010/main" val="30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to </a:t>
            </a:r>
            <a:r>
              <a:rPr lang="en-US" sz="6000" dirty="0">
                <a:solidFill>
                  <a:schemeClr val="accent3"/>
                </a:solidFill>
                <a:latin typeface="Segoe UI Light" panose="020B0502040204020203" pitchFamily="34" charset="0"/>
                <a:cs typeface="Segoe UI Light" panose="020B0502040204020203" pitchFamily="34" charset="0"/>
              </a:rPr>
              <a:t>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200" y="1597133"/>
            <a:ext cx="6496050" cy="5096780"/>
          </a:xfrm>
          <a:prstGeom prst="rect">
            <a:avLst/>
          </a:prstGeom>
          <a:noFill/>
        </p:spPr>
        <p:txBody>
          <a:bodyPr wrap="square" lIns="182880" tIns="146304" rIns="182880" bIns="146304" rtlCol="0">
            <a:spAutoFit/>
          </a:bodyPr>
          <a:lstStyle/>
          <a:p>
            <a:pPr marL="342900" indent="-342900">
              <a:buFont typeface="Arial"/>
              <a:buChar char="•"/>
            </a:pPr>
            <a:r>
              <a:rPr lang="en-US" sz="2400" dirty="0">
                <a:latin typeface="+mj-lt"/>
                <a:cs typeface="Helvetica"/>
              </a:rPr>
              <a:t>Product demos that don’t work</a:t>
            </a:r>
          </a:p>
          <a:p>
            <a:pPr marL="342900" indent="-342900">
              <a:buFont typeface="Arial"/>
              <a:buChar char="•"/>
            </a:pPr>
            <a:r>
              <a:rPr lang="en-US" sz="2400" dirty="0">
                <a:latin typeface="+mj-lt"/>
                <a:cs typeface="Helvetica"/>
              </a:rPr>
              <a:t>Derivative product and positioning</a:t>
            </a:r>
          </a:p>
          <a:p>
            <a:pPr marL="342900" indent="-342900">
              <a:buFont typeface="Arial"/>
              <a:buChar char="•"/>
            </a:pPr>
            <a:r>
              <a:rPr lang="en-US" sz="2400" dirty="0">
                <a:latin typeface="+mj-lt"/>
                <a:cs typeface="Helvetica"/>
              </a:rPr>
              <a:t>Long answers filled with buzzwords</a:t>
            </a:r>
          </a:p>
          <a:p>
            <a:pPr marL="342900" indent="-342900">
              <a:buFont typeface="Arial"/>
              <a:buChar char="•"/>
            </a:pPr>
            <a:r>
              <a:rPr lang="en-US" sz="2400" dirty="0">
                <a:latin typeface="+mj-lt"/>
                <a:cs typeface="Helvetica"/>
              </a:rPr>
              <a:t>Trying to have all the answers</a:t>
            </a:r>
          </a:p>
          <a:p>
            <a:pPr marL="342900" indent="-342900">
              <a:buFont typeface="Arial"/>
              <a:buChar char="•"/>
            </a:pPr>
            <a:r>
              <a:rPr lang="en-US" sz="2400" dirty="0">
                <a:latin typeface="+mj-lt"/>
                <a:cs typeface="Helvetica"/>
              </a:rPr>
              <a:t>Long pitch decks</a:t>
            </a:r>
          </a:p>
          <a:p>
            <a:pPr marL="342900" indent="-342900">
              <a:buFont typeface="Arial"/>
              <a:buChar char="•"/>
            </a:pPr>
            <a:r>
              <a:rPr lang="en-US" sz="2400" dirty="0">
                <a:latin typeface="+mj-lt"/>
                <a:cs typeface="Helvetica"/>
              </a:rPr>
              <a:t>Not having a clear raise amount</a:t>
            </a:r>
          </a:p>
          <a:p>
            <a:pPr marL="342900" indent="-342900">
              <a:buFont typeface="Arial"/>
              <a:buChar char="•"/>
            </a:pPr>
            <a:r>
              <a:rPr lang="en-US" sz="2400" dirty="0">
                <a:latin typeface="+mj-lt"/>
                <a:cs typeface="Helvetica"/>
              </a:rPr>
              <a:t>Asking for investor intros after one pass</a:t>
            </a:r>
          </a:p>
          <a:p>
            <a:pPr marL="342900" indent="-342900">
              <a:buFont typeface="Arial"/>
              <a:buChar char="•"/>
            </a:pPr>
            <a:r>
              <a:rPr lang="en-US" sz="2400" dirty="0">
                <a:latin typeface="+mj-lt"/>
                <a:cs typeface="Helvetica"/>
              </a:rPr>
              <a:t>Overemphasizing PR and press</a:t>
            </a:r>
          </a:p>
          <a:p>
            <a:pPr marL="342900" indent="-342900">
              <a:buFont typeface="Arial"/>
              <a:buChar char="•"/>
            </a:pPr>
            <a:r>
              <a:rPr lang="en-US" sz="2400" dirty="0">
                <a:latin typeface="+mj-lt"/>
                <a:cs typeface="Helvetica"/>
              </a:rPr>
              <a:t>No product team in place</a:t>
            </a:r>
          </a:p>
          <a:p>
            <a:pPr marL="342900" indent="-342900">
              <a:buFont typeface="Arial"/>
              <a:buChar char="•"/>
            </a:pPr>
            <a:r>
              <a:rPr lang="en-US" sz="2400" dirty="0">
                <a:latin typeface="+mj-lt"/>
                <a:cs typeface="Helvetica"/>
              </a:rPr>
              <a:t>Pitching different partners in firm after one partner passes</a:t>
            </a:r>
          </a:p>
          <a:p>
            <a:pPr marL="342900" indent="-342900">
              <a:buFont typeface="Arial"/>
              <a:buChar char="•"/>
            </a:pPr>
            <a:r>
              <a:rPr lang="en-US" sz="2400" dirty="0">
                <a:latin typeface="+mj-lt"/>
                <a:cs typeface="Helvetica"/>
              </a:rPr>
              <a:t>Bringing non-founders to 1</a:t>
            </a:r>
            <a:r>
              <a:rPr lang="en-US" sz="2400" baseline="30000" dirty="0">
                <a:latin typeface="+mj-lt"/>
                <a:cs typeface="Helvetica"/>
              </a:rPr>
              <a:t>st</a:t>
            </a:r>
            <a:r>
              <a:rPr lang="en-US" sz="2400" dirty="0">
                <a:latin typeface="+mj-lt"/>
                <a:cs typeface="Helvetica"/>
              </a:rPr>
              <a:t> meeting</a:t>
            </a:r>
          </a:p>
          <a:p>
            <a:pPr marL="342900" indent="-342900">
              <a:buFont typeface="Arial"/>
              <a:buChar char="•"/>
            </a:pPr>
            <a:r>
              <a:rPr lang="en-US" sz="2400" dirty="0">
                <a:latin typeface="+mj-lt"/>
                <a:cs typeface="Helvetica"/>
              </a:rPr>
              <a:t>Too many emails / follow ups</a:t>
            </a:r>
          </a:p>
        </p:txBody>
      </p:sp>
      <p:pic>
        <p:nvPicPr>
          <p:cNvPr id="4" name="Picture 3" descr="Description Mauritius Road Signs - Warning Sign - Other dangers.svg"/>
          <p:cNvPicPr>
            <a:picLocks noChangeAspect="1"/>
          </p:cNvPicPr>
          <p:nvPr/>
        </p:nvPicPr>
        <p:blipFill>
          <a:blip r:embed="rId3"/>
          <a:stretch>
            <a:fillRect/>
          </a:stretch>
        </p:blipFill>
        <p:spPr>
          <a:xfrm>
            <a:off x="6733900" y="1501390"/>
            <a:ext cx="5295900" cy="4676775"/>
          </a:xfrm>
          <a:prstGeom prst="rect">
            <a:avLst/>
          </a:prstGeom>
        </p:spPr>
      </p:pic>
    </p:spTree>
    <p:extLst>
      <p:ext uri="{BB962C8B-B14F-4D97-AF65-F5344CB8AC3E}">
        <p14:creationId xmlns:p14="http://schemas.microsoft.com/office/powerpoint/2010/main" val="144952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8003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e:Formel3 racing car amk.jpg - Wikipedia, the free encyclopedia"/>
          <p:cNvPicPr>
            <a:picLocks noChangeAspect="1"/>
          </p:cNvPicPr>
          <p:nvPr/>
        </p:nvPicPr>
        <p:blipFill>
          <a:blip r:embed="rId3"/>
          <a:stretch>
            <a:fillRect/>
          </a:stretch>
        </p:blipFill>
        <p:spPr>
          <a:xfrm>
            <a:off x="-147145" y="-745265"/>
            <a:ext cx="12927724" cy="8616329"/>
          </a:xfrm>
          <a:prstGeom prst="rect">
            <a:avLst/>
          </a:prstGeom>
        </p:spPr>
      </p:pic>
      <p:sp>
        <p:nvSpPr>
          <p:cNvPr id="2" name="Title 1"/>
          <p:cNvSpPr>
            <a:spLocks noGrp="1"/>
          </p:cNvSpPr>
          <p:nvPr>
            <p:ph type="title"/>
          </p:nvPr>
        </p:nvSpPr>
        <p:spPr>
          <a:xfrm>
            <a:off x="2633026" y="3909832"/>
            <a:ext cx="7326489" cy="917575"/>
          </a:xfrm>
          <a:solidFill>
            <a:srgbClr val="FF0000"/>
          </a:solidFill>
        </p:spPr>
        <p:txBody>
          <a:bodyPr/>
          <a:lstStyle/>
          <a:p>
            <a:r>
              <a:rPr lang="en-US" dirty="0">
                <a:solidFill>
                  <a:schemeClr val="bg1"/>
                </a:solidFill>
              </a:rPr>
              <a:t>Seed Funding Vehicles </a:t>
            </a:r>
          </a:p>
        </p:txBody>
      </p:sp>
      <p:sp>
        <p:nvSpPr>
          <p:cNvPr id="3" name="Text Placeholder 2"/>
          <p:cNvSpPr>
            <a:spLocks noGrp="1"/>
          </p:cNvSpPr>
          <p:nvPr>
            <p:ph type="body" sz="quarter" idx="4294967295"/>
          </p:nvPr>
        </p:nvSpPr>
        <p:spPr>
          <a:xfrm>
            <a:off x="210906" y="1580845"/>
            <a:ext cx="5969751" cy="461665"/>
          </a:xfrm>
          <a:prstGeom prst="rect">
            <a:avLst/>
          </a:prstGeom>
        </p:spPr>
        <p:txBody>
          <a:bodyPr/>
          <a:lstStyle/>
          <a:p>
            <a:r>
              <a:rPr lang="en-US" sz="2000" dirty="0">
                <a:solidFill>
                  <a:schemeClr val="bg1"/>
                </a:solidFill>
              </a:rPr>
              <a:t>.</a:t>
            </a:r>
          </a:p>
        </p:txBody>
      </p:sp>
      <p:sp>
        <p:nvSpPr>
          <p:cNvPr id="4" name="Footer Placeholder 3"/>
          <p:cNvSpPr>
            <a:spLocks noGrp="1"/>
          </p:cNvSpPr>
          <p:nvPr>
            <p:ph type="ftr" sz="quarter" idx="4294967295"/>
          </p:nvPr>
        </p:nvSpPr>
        <p:spPr>
          <a:xfrm>
            <a:off x="192709" y="6442381"/>
            <a:ext cx="3003072" cy="37147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Ventures</a:t>
            </a:r>
            <a:endParaRPr kumimoji="0" lang="en-US" sz="12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8336507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Convertible debt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Convertible debt (A.K.A Convertible Note, A.K.A. Convertible Loan) is when a company borrows money from an investor or a group of investors and the intention of both sides is to convert that debt to equity at some later date</a:t>
            </a:r>
            <a:endParaRPr lang="en-US" sz="2000" dirty="0">
              <a:gradFill>
                <a:gsLst>
                  <a:gs pos="2917">
                    <a:schemeClr val="tx1"/>
                  </a:gs>
                  <a:gs pos="30000">
                    <a:schemeClr val="tx1"/>
                  </a:gs>
                </a:gsLst>
                <a:lin ang="5400000" scaled="0"/>
              </a:gradFill>
              <a:latin typeface="+mj-lt"/>
            </a:endParaRPr>
          </a:p>
        </p:txBody>
      </p:sp>
      <p:sp>
        <p:nvSpPr>
          <p:cNvPr id="8" name="TextBox 7"/>
          <p:cNvSpPr txBox="1"/>
          <p:nvPr/>
        </p:nvSpPr>
        <p:spPr>
          <a:xfrm>
            <a:off x="6400800" y="2971800"/>
            <a:ext cx="5541322" cy="2062103"/>
          </a:xfrm>
          <a:prstGeom prst="rect">
            <a:avLst/>
          </a:prstGeom>
          <a:noFill/>
        </p:spPr>
        <p:txBody>
          <a:bodyPr wrap="square" rtlCol="0">
            <a:spAutoFit/>
          </a:bodyPr>
          <a:lstStyle/>
          <a:p>
            <a:r>
              <a:rPr lang="en-US" sz="1600" b="1" dirty="0">
                <a:latin typeface="+mj-lt"/>
                <a:cs typeface="Helvetica"/>
              </a:rPr>
              <a:t>Speed - </a:t>
            </a:r>
            <a:r>
              <a:rPr lang="en-US" sz="1600" dirty="0">
                <a:latin typeface="+mj-lt"/>
                <a:cs typeface="Helvetica"/>
              </a:rPr>
              <a:t>Simpler terms and less paperwork so can close within weeks</a:t>
            </a:r>
          </a:p>
          <a:p>
            <a:pPr marL="225425" indent="-225425"/>
            <a:endParaRPr lang="en-US" sz="1600" dirty="0">
              <a:latin typeface="+mj-lt"/>
              <a:cs typeface="Helvetica"/>
            </a:endParaRPr>
          </a:p>
          <a:p>
            <a:r>
              <a:rPr lang="en-US" sz="1600" b="1" dirty="0">
                <a:latin typeface="+mj-lt"/>
                <a:cs typeface="Helvetica"/>
              </a:rPr>
              <a:t>Cost - </a:t>
            </a:r>
            <a:r>
              <a:rPr lang="en-US" sz="1600" dirty="0">
                <a:latin typeface="+mj-lt"/>
                <a:cs typeface="Helvetica"/>
              </a:rPr>
              <a:t>Cheaper than equity from a legal perspective </a:t>
            </a:r>
          </a:p>
          <a:p>
            <a:pPr marL="225425" indent="-225425"/>
            <a:endParaRPr lang="en-US" sz="1600" dirty="0">
              <a:latin typeface="+mj-lt"/>
              <a:cs typeface="Helvetica"/>
            </a:endParaRPr>
          </a:p>
          <a:p>
            <a:r>
              <a:rPr lang="en-US" sz="1600" b="1" dirty="0">
                <a:latin typeface="+mj-lt"/>
                <a:cs typeface="Helvetica"/>
              </a:rPr>
              <a:t>Control - </a:t>
            </a:r>
            <a:r>
              <a:rPr lang="en-US" sz="1600" dirty="0">
                <a:latin typeface="+mj-lt"/>
                <a:cs typeface="Helvetica"/>
              </a:rPr>
              <a:t>Founder retains majority of voting stock</a:t>
            </a:r>
          </a:p>
          <a:p>
            <a:pPr marL="225425" indent="-225425"/>
            <a:endParaRPr lang="en-US" sz="1600" dirty="0">
              <a:latin typeface="+mj-lt"/>
              <a:cs typeface="Helvetica"/>
            </a:endParaRPr>
          </a:p>
          <a:p>
            <a:r>
              <a:rPr lang="en-US" sz="1600" b="1" dirty="0">
                <a:latin typeface="+mj-lt"/>
                <a:cs typeface="Helvetica"/>
              </a:rPr>
              <a:t>Valuation - </a:t>
            </a:r>
            <a:r>
              <a:rPr lang="en-US" sz="1600" dirty="0">
                <a:latin typeface="+mj-lt"/>
                <a:cs typeface="Helvetica"/>
              </a:rPr>
              <a:t>Delays valuation discussion unless note is capped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Convertible Debt?</a:t>
            </a:r>
          </a:p>
        </p:txBody>
      </p:sp>
      <p:sp>
        <p:nvSpPr>
          <p:cNvPr id="11" name="TextBox 10"/>
          <p:cNvSpPr txBox="1"/>
          <p:nvPr/>
        </p:nvSpPr>
        <p:spPr>
          <a:xfrm>
            <a:off x="453608" y="2971800"/>
            <a:ext cx="5947192" cy="2308324"/>
          </a:xfrm>
          <a:prstGeom prst="rect">
            <a:avLst/>
          </a:prstGeom>
          <a:noFill/>
        </p:spPr>
        <p:txBody>
          <a:bodyPr wrap="square" rtlCol="0">
            <a:spAutoFit/>
          </a:bodyPr>
          <a:lstStyle/>
          <a:p>
            <a:r>
              <a:rPr lang="en-US" sz="1600" b="1" dirty="0">
                <a:latin typeface="+mj-lt"/>
                <a:cs typeface="Helvetica"/>
              </a:rPr>
              <a:t>Discount - </a:t>
            </a:r>
            <a:r>
              <a:rPr lang="en-US" sz="1600" dirty="0">
                <a:latin typeface="+mj-lt"/>
                <a:cs typeface="Helvetica"/>
              </a:rPr>
              <a:t>The % reduction in price the debt holders will get when they convert into equity in the future</a:t>
            </a:r>
          </a:p>
          <a:p>
            <a:pPr marL="225425" indent="-225425"/>
            <a:endParaRPr lang="en-US" sz="1600" dirty="0">
              <a:latin typeface="+mj-lt"/>
              <a:cs typeface="Helvetica"/>
            </a:endParaRPr>
          </a:p>
          <a:p>
            <a:r>
              <a:rPr lang="en-US" sz="1600" b="1" dirty="0">
                <a:latin typeface="+mj-lt"/>
                <a:cs typeface="Helvetica"/>
              </a:rPr>
              <a:t>Valuation Cap - </a:t>
            </a:r>
            <a:r>
              <a:rPr lang="en-US" sz="1600" dirty="0">
                <a:latin typeface="+mj-lt"/>
                <a:cs typeface="Helvetica"/>
              </a:rPr>
              <a:t>A valuation ceiling on the conversion price of the debt (common for seed deals)</a:t>
            </a:r>
          </a:p>
          <a:p>
            <a:pPr marL="225425" indent="-225425"/>
            <a:endParaRPr lang="en-US" sz="1600" dirty="0">
              <a:latin typeface="+mj-lt"/>
              <a:cs typeface="Helvetica"/>
            </a:endParaRPr>
          </a:p>
          <a:p>
            <a:r>
              <a:rPr lang="en-US" sz="1600" b="1" dirty="0">
                <a:latin typeface="+mj-lt"/>
                <a:cs typeface="Helvetica"/>
              </a:rPr>
              <a:t>Conversion - </a:t>
            </a:r>
            <a:r>
              <a:rPr lang="en-US" sz="1600" dirty="0">
                <a:latin typeface="+mj-lt"/>
                <a:cs typeface="Helvetica"/>
              </a:rPr>
              <a:t>Point in time when holders of the debt will convert their investment into equity (typically occurs in the first equity funding round following the convertible debt issuance) </a:t>
            </a:r>
          </a:p>
        </p:txBody>
      </p:sp>
    </p:spTree>
    <p:extLst>
      <p:ext uri="{BB962C8B-B14F-4D97-AF65-F5344CB8AC3E}">
        <p14:creationId xmlns:p14="http://schemas.microsoft.com/office/powerpoint/2010/main" val="13537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Seed preferred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Seed Preferred is a type of equity seed funding instrument that provides certain rights, privileges and preferences to investors</a:t>
            </a:r>
          </a:p>
        </p:txBody>
      </p:sp>
      <p:sp>
        <p:nvSpPr>
          <p:cNvPr id="8" name="TextBox 7"/>
          <p:cNvSpPr txBox="1"/>
          <p:nvPr/>
        </p:nvSpPr>
        <p:spPr>
          <a:xfrm>
            <a:off x="6400800" y="2971800"/>
            <a:ext cx="5541322" cy="1938992"/>
          </a:xfrm>
          <a:prstGeom prst="rect">
            <a:avLst/>
          </a:prstGeom>
          <a:noFill/>
        </p:spPr>
        <p:txBody>
          <a:bodyPr wrap="square" rtlCol="0">
            <a:spAutoFit/>
          </a:bodyPr>
          <a:lstStyle/>
          <a:p>
            <a:r>
              <a:rPr lang="en-US" sz="1600" b="1" dirty="0">
                <a:latin typeface="+mj-lt"/>
                <a:cs typeface="Helvetica"/>
              </a:rPr>
              <a:t>Alignment of Interests - </a:t>
            </a:r>
            <a:r>
              <a:rPr lang="en-US" sz="1600" dirty="0">
                <a:latin typeface="+mj-lt"/>
                <a:cs typeface="Helvetica"/>
              </a:rPr>
              <a:t>Both the founder and investor have unlimited upside</a:t>
            </a:r>
          </a:p>
          <a:p>
            <a:pPr marL="225425" indent="-225425"/>
            <a:endParaRPr lang="en-US" sz="800" dirty="0">
              <a:latin typeface="+mj-lt"/>
              <a:cs typeface="Helvetica"/>
            </a:endParaRPr>
          </a:p>
          <a:p>
            <a:r>
              <a:rPr lang="en-US" sz="1600" b="1" dirty="0">
                <a:latin typeface="+mj-lt"/>
                <a:cs typeface="Helvetica"/>
              </a:rPr>
              <a:t>Valuation </a:t>
            </a:r>
            <a:r>
              <a:rPr lang="en-US" sz="1600" dirty="0">
                <a:latin typeface="+mj-lt"/>
                <a:cs typeface="Helvetica"/>
              </a:rPr>
              <a:t>- Sets baseline valuation right on closing date </a:t>
            </a:r>
          </a:p>
          <a:p>
            <a:pPr marL="225425" indent="-225425"/>
            <a:endParaRPr lang="en-US" sz="800" dirty="0">
              <a:latin typeface="+mj-lt"/>
              <a:cs typeface="Helvetica"/>
            </a:endParaRPr>
          </a:p>
          <a:p>
            <a:r>
              <a:rPr lang="en-US" sz="1600" b="1" dirty="0">
                <a:latin typeface="+mj-lt"/>
                <a:cs typeface="Helvetica"/>
              </a:rPr>
              <a:t>Tax Implications - </a:t>
            </a:r>
            <a:r>
              <a:rPr lang="en-US" sz="1600" dirty="0">
                <a:latin typeface="+mj-lt"/>
                <a:cs typeface="Helvetica"/>
              </a:rPr>
              <a:t>Capital gains clock begins to tick</a:t>
            </a:r>
          </a:p>
          <a:p>
            <a:pPr marL="225425" indent="-225425"/>
            <a:endParaRPr lang="en-US" sz="800" dirty="0">
              <a:latin typeface="+mj-lt"/>
              <a:cs typeface="Helvetica"/>
            </a:endParaRPr>
          </a:p>
          <a:p>
            <a:r>
              <a:rPr lang="en-US" sz="1600" b="1" dirty="0">
                <a:latin typeface="+mj-lt"/>
                <a:cs typeface="Helvetica"/>
              </a:rPr>
              <a:t>Industry Standard - </a:t>
            </a:r>
            <a:r>
              <a:rPr lang="en-US" sz="1600" dirty="0">
                <a:latin typeface="+mj-lt"/>
                <a:cs typeface="Helvetica"/>
              </a:rPr>
              <a:t>Many seed deals are currently being funded with seed preferred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Seed Preferred?</a:t>
            </a:r>
          </a:p>
        </p:txBody>
      </p:sp>
      <p:sp>
        <p:nvSpPr>
          <p:cNvPr id="11" name="TextBox 10"/>
          <p:cNvSpPr txBox="1"/>
          <p:nvPr/>
        </p:nvSpPr>
        <p:spPr>
          <a:xfrm>
            <a:off x="453608" y="2971800"/>
            <a:ext cx="5687548" cy="3046988"/>
          </a:xfrm>
          <a:prstGeom prst="rect">
            <a:avLst/>
          </a:prstGeom>
          <a:noFill/>
        </p:spPr>
        <p:txBody>
          <a:bodyPr wrap="square" rtlCol="0">
            <a:spAutoFit/>
          </a:bodyPr>
          <a:lstStyle/>
          <a:p>
            <a:r>
              <a:rPr lang="en-US" sz="1600" b="1" dirty="0">
                <a:latin typeface="+mj-lt"/>
                <a:cs typeface="Helvetica"/>
              </a:rPr>
              <a:t>Price / Valuation - </a:t>
            </a:r>
            <a:r>
              <a:rPr lang="en-US" sz="1600" dirty="0">
                <a:latin typeface="+mj-lt"/>
                <a:cs typeface="Helvetica"/>
              </a:rPr>
              <a:t>Pre-money valuation / price-per-share</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Liquidation Preference - </a:t>
            </a:r>
            <a:r>
              <a:rPr lang="en-US" sz="1600" dirty="0">
                <a:latin typeface="+mj-lt"/>
                <a:cs typeface="Helvetica"/>
              </a:rPr>
              <a:t>Amount VCs receive in sale before proceeds are shared with founders based on ownership</a:t>
            </a:r>
          </a:p>
          <a:p>
            <a:endParaRPr lang="en-US" sz="1600" b="1" dirty="0">
              <a:latin typeface="+mj-lt"/>
              <a:cs typeface="Helvetica"/>
            </a:endParaRPr>
          </a:p>
          <a:p>
            <a:r>
              <a:rPr lang="en-US" sz="1600" b="1" dirty="0">
                <a:latin typeface="+mj-lt"/>
                <a:cs typeface="Helvetica"/>
              </a:rPr>
              <a:t>Founder Vesting - </a:t>
            </a:r>
            <a:r>
              <a:rPr lang="en-US" sz="1600" dirty="0">
                <a:latin typeface="+mj-lt"/>
                <a:cs typeface="Helvetica"/>
              </a:rPr>
              <a:t>Determines timing of when founders and employees earn their equity (e.g. 4 years)</a:t>
            </a:r>
          </a:p>
          <a:p>
            <a:endParaRPr lang="en-US" sz="1600" b="1" dirty="0">
              <a:latin typeface="+mj-lt"/>
              <a:cs typeface="Helvetica"/>
            </a:endParaRPr>
          </a:p>
          <a:p>
            <a:r>
              <a:rPr lang="en-US" sz="1600" b="1" dirty="0">
                <a:latin typeface="+mj-lt"/>
                <a:cs typeface="Helvetica"/>
              </a:rPr>
              <a:t>Pro-Rata Right - </a:t>
            </a:r>
            <a:r>
              <a:rPr lang="en-US" sz="1600" dirty="0">
                <a:latin typeface="+mj-lt"/>
                <a:cs typeface="Helvetica"/>
              </a:rPr>
              <a:t>Right for VCs to invest in future rounds</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Board Seats - </a:t>
            </a:r>
            <a:r>
              <a:rPr lang="en-US" sz="1600" dirty="0">
                <a:latin typeface="+mj-lt"/>
                <a:cs typeface="Helvetica"/>
              </a:rPr>
              <a:t>Lead investors usually require board seat privileges to vote in strategic decisions</a:t>
            </a:r>
          </a:p>
        </p:txBody>
      </p:sp>
    </p:spTree>
    <p:extLst>
      <p:ext uri="{BB962C8B-B14F-4D97-AF65-F5344CB8AC3E}">
        <p14:creationId xmlns:p14="http://schemas.microsoft.com/office/powerpoint/2010/main" val="1972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Safe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SAFE – Simple Agreement for Future Equity (AKA convertible security) – is a newly-formed funding instrument meant to replace convertible notes; essentially, SAFE has the benefits of convertible debt without the debt portion (maturity date and accrued interest).</a:t>
            </a:r>
          </a:p>
        </p:txBody>
      </p:sp>
      <p:sp>
        <p:nvSpPr>
          <p:cNvPr id="8" name="TextBox 7"/>
          <p:cNvSpPr txBox="1"/>
          <p:nvPr/>
        </p:nvSpPr>
        <p:spPr>
          <a:xfrm>
            <a:off x="6491120" y="3502712"/>
            <a:ext cx="5541322" cy="1938992"/>
          </a:xfrm>
          <a:prstGeom prst="rect">
            <a:avLst/>
          </a:prstGeom>
          <a:noFill/>
        </p:spPr>
        <p:txBody>
          <a:bodyPr wrap="square" rtlCol="0">
            <a:spAutoFit/>
          </a:bodyPr>
          <a:lstStyle/>
          <a:p>
            <a:r>
              <a:rPr lang="en-US" sz="1600" b="1" dirty="0">
                <a:latin typeface="+mj-lt"/>
                <a:cs typeface="Helvetica"/>
              </a:rPr>
              <a:t>No Maturity Date - </a:t>
            </a:r>
            <a:r>
              <a:rPr lang="en-US" sz="1600" dirty="0">
                <a:latin typeface="+mj-lt"/>
                <a:cs typeface="Helvetica"/>
              </a:rPr>
              <a:t>Less pressure on startup to raise further capital in tight timeframe</a:t>
            </a:r>
          </a:p>
          <a:p>
            <a:pPr marL="225425" indent="-225425"/>
            <a:endParaRPr lang="en-US" sz="800" dirty="0">
              <a:latin typeface="+mj-lt"/>
              <a:cs typeface="Helvetica"/>
            </a:endParaRPr>
          </a:p>
          <a:p>
            <a:r>
              <a:rPr lang="en-US" sz="1600" b="1" dirty="0">
                <a:latin typeface="+mj-lt"/>
                <a:cs typeface="Helvetica"/>
              </a:rPr>
              <a:t>No Accrued Interest</a:t>
            </a:r>
            <a:r>
              <a:rPr lang="en-US" sz="1600" dirty="0">
                <a:latin typeface="+mj-lt"/>
                <a:cs typeface="Helvetica"/>
              </a:rPr>
              <a:t> - SAFE is not a loan – founders will not owe accrued interest </a:t>
            </a:r>
          </a:p>
          <a:p>
            <a:pPr marL="225425" indent="-225425"/>
            <a:endParaRPr lang="en-US" sz="800" dirty="0">
              <a:latin typeface="+mj-lt"/>
              <a:cs typeface="Helvetica"/>
            </a:endParaRPr>
          </a:p>
          <a:p>
            <a:r>
              <a:rPr lang="en-US" sz="1600" b="1" dirty="0">
                <a:latin typeface="+mj-lt"/>
                <a:cs typeface="Helvetica"/>
              </a:rPr>
              <a:t>Speed - </a:t>
            </a:r>
            <a:r>
              <a:rPr lang="en-US" sz="1600" dirty="0">
                <a:latin typeface="+mj-lt"/>
                <a:cs typeface="Helvetica"/>
              </a:rPr>
              <a:t>Very simple terms and quick funding timeline</a:t>
            </a:r>
          </a:p>
          <a:p>
            <a:pPr marL="225425" indent="-225425"/>
            <a:endParaRPr lang="en-US" sz="800" dirty="0">
              <a:latin typeface="+mj-lt"/>
              <a:cs typeface="Helvetica"/>
            </a:endParaRPr>
          </a:p>
          <a:p>
            <a:r>
              <a:rPr lang="en-US" sz="1600" b="1" dirty="0">
                <a:latin typeface="+mj-lt"/>
                <a:cs typeface="Helvetica"/>
              </a:rPr>
              <a:t>Cost - </a:t>
            </a:r>
            <a:r>
              <a:rPr lang="en-US" sz="1600" dirty="0">
                <a:latin typeface="+mj-lt"/>
                <a:cs typeface="Helvetica"/>
              </a:rPr>
              <a:t>Limited transaction costs due to standardized forms</a:t>
            </a:r>
          </a:p>
        </p:txBody>
      </p:sp>
      <p:sp>
        <p:nvSpPr>
          <p:cNvPr id="9" name="Rectangle 8"/>
          <p:cNvSpPr/>
          <p:nvPr/>
        </p:nvSpPr>
        <p:spPr>
          <a:xfrm>
            <a:off x="543928" y="2897801"/>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91120" y="2820236"/>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Safe?</a:t>
            </a:r>
          </a:p>
        </p:txBody>
      </p:sp>
      <p:sp>
        <p:nvSpPr>
          <p:cNvPr id="11" name="TextBox 10"/>
          <p:cNvSpPr txBox="1"/>
          <p:nvPr/>
        </p:nvSpPr>
        <p:spPr>
          <a:xfrm>
            <a:off x="543928" y="3502712"/>
            <a:ext cx="5687548" cy="2062103"/>
          </a:xfrm>
          <a:prstGeom prst="rect">
            <a:avLst/>
          </a:prstGeom>
          <a:noFill/>
        </p:spPr>
        <p:txBody>
          <a:bodyPr wrap="square" rtlCol="0">
            <a:spAutoFit/>
          </a:bodyPr>
          <a:lstStyle/>
          <a:p>
            <a:r>
              <a:rPr lang="en-US" sz="1600" b="1" dirty="0">
                <a:latin typeface="+mj-lt"/>
                <a:cs typeface="Helvetica"/>
              </a:rPr>
              <a:t>Equity Financing Event - </a:t>
            </a:r>
            <a:r>
              <a:rPr lang="en-US" sz="1600" dirty="0">
                <a:latin typeface="+mj-lt"/>
                <a:cs typeface="Helvetica"/>
              </a:rPr>
              <a:t>SAFE investors will be issued a form of preferred stock, and the SAFE instrument will expire</a:t>
            </a:r>
          </a:p>
          <a:p>
            <a:pPr marL="225425"/>
            <a:endParaRPr lang="en-US" sz="800" dirty="0">
              <a:latin typeface="+mj-lt"/>
              <a:cs typeface="Helvetica"/>
            </a:endParaRPr>
          </a:p>
          <a:p>
            <a:r>
              <a:rPr lang="en-US" sz="1600" b="1" dirty="0">
                <a:latin typeface="+mj-lt"/>
                <a:cs typeface="Helvetica"/>
              </a:rPr>
              <a:t>Liquidity Event - </a:t>
            </a:r>
            <a:r>
              <a:rPr lang="en-US" sz="1600" dirty="0">
                <a:latin typeface="+mj-lt"/>
                <a:cs typeface="Helvetica"/>
              </a:rPr>
              <a:t>SAFE investors will be have the option to receive cash payment or common stock, and the SAFE instrument will expire</a:t>
            </a:r>
          </a:p>
          <a:p>
            <a:pPr marL="225425"/>
            <a:endParaRPr lang="en-US" sz="800" dirty="0">
              <a:latin typeface="+mj-lt"/>
              <a:cs typeface="Helvetica"/>
            </a:endParaRPr>
          </a:p>
          <a:p>
            <a:r>
              <a:rPr lang="en-US" sz="1600" b="1" dirty="0">
                <a:latin typeface="+mj-lt"/>
                <a:cs typeface="Helvetica"/>
              </a:rPr>
              <a:t>Dissolution Event - </a:t>
            </a:r>
            <a:r>
              <a:rPr lang="en-US" sz="1600" dirty="0">
                <a:latin typeface="+mj-lt"/>
                <a:cs typeface="Helvetica"/>
              </a:rPr>
              <a:t>SAFE investors would have preference over capital stock owners in the distribution of assets</a:t>
            </a:r>
          </a:p>
        </p:txBody>
      </p:sp>
    </p:spTree>
    <p:extLst>
      <p:ext uri="{BB962C8B-B14F-4D97-AF65-F5344CB8AC3E}">
        <p14:creationId xmlns:p14="http://schemas.microsoft.com/office/powerpoint/2010/main" val="1313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ck Market 1 - Investor in the Family"/>
          <p:cNvPicPr>
            <a:picLocks noChangeAspect="1"/>
          </p:cNvPicPr>
          <p:nvPr/>
        </p:nvPicPr>
        <p:blipFill>
          <a:blip r:embed="rId3"/>
          <a:stretch>
            <a:fillRect/>
          </a:stretch>
        </p:blipFill>
        <p:spPr>
          <a:xfrm>
            <a:off x="-346840" y="0"/>
            <a:ext cx="12783316" cy="9587487"/>
          </a:xfrm>
          <a:prstGeom prst="rect">
            <a:avLst/>
          </a:prstGeom>
        </p:spPr>
      </p:pic>
      <p:sp>
        <p:nvSpPr>
          <p:cNvPr id="2" name="Title 1"/>
          <p:cNvSpPr>
            <a:spLocks noGrp="1"/>
          </p:cNvSpPr>
          <p:nvPr>
            <p:ph type="title"/>
          </p:nvPr>
        </p:nvSpPr>
        <p:spPr>
          <a:xfrm>
            <a:off x="169333" y="446281"/>
            <a:ext cx="5802489" cy="917575"/>
          </a:xfrm>
          <a:solidFill>
            <a:schemeClr val="accent3"/>
          </a:solidFill>
        </p:spPr>
        <p:txBody>
          <a:bodyPr/>
          <a:lstStyle/>
          <a:p>
            <a:r>
              <a:rPr lang="en-US" dirty="0">
                <a:solidFill>
                  <a:schemeClr val="bg1"/>
                </a:solidFill>
              </a:rPr>
              <a:t>Post investment </a:t>
            </a:r>
          </a:p>
        </p:txBody>
      </p:sp>
    </p:spTree>
    <p:extLst>
      <p:ext uri="{BB962C8B-B14F-4D97-AF65-F5344CB8AC3E}">
        <p14:creationId xmlns:p14="http://schemas.microsoft.com/office/powerpoint/2010/main" val="10779925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 got the money, now what?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4" name="TextBox 3"/>
          <p:cNvSpPr txBox="1"/>
          <p:nvPr/>
        </p:nvSpPr>
        <p:spPr>
          <a:xfrm>
            <a:off x="825622" y="1626677"/>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Update\Communicate </a:t>
            </a:r>
          </a:p>
        </p:txBody>
      </p:sp>
      <p:sp>
        <p:nvSpPr>
          <p:cNvPr id="5" name="Rectangle 4"/>
          <p:cNvSpPr/>
          <p:nvPr/>
        </p:nvSpPr>
        <p:spPr bwMode="auto">
          <a:xfrm>
            <a:off x="927961"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bwMode="black">
          <a:xfrm>
            <a:off x="1693539" y="2590726"/>
            <a:ext cx="937979" cy="731847"/>
            <a:chOff x="6494891" y="2572053"/>
            <a:chExt cx="1197506" cy="675750"/>
          </a:xfrm>
        </p:grpSpPr>
        <p:sp>
          <p:nvSpPr>
            <p:cNvPr id="1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18" name="Rectangle 17"/>
          <p:cNvSpPr/>
          <p:nvPr/>
        </p:nvSpPr>
        <p:spPr bwMode="auto">
          <a:xfrm>
            <a:off x="927706"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627659"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27404"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327357" y="2127356"/>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327102" y="5050375"/>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512377"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Strategy Sessions</a:t>
            </a:r>
          </a:p>
        </p:txBody>
      </p:sp>
      <p:sp>
        <p:nvSpPr>
          <p:cNvPr id="29" name="TextBox 28"/>
          <p:cNvSpPr txBox="1"/>
          <p:nvPr/>
        </p:nvSpPr>
        <p:spPr>
          <a:xfrm>
            <a:off x="3518848"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Intros to customers\helpers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05338" y="2144888"/>
            <a:ext cx="2481902" cy="1634721"/>
          </a:xfrm>
          <a:prstGeom prst="rect">
            <a:avLst/>
          </a:prstGeom>
          <a:ln>
            <a:solidFill>
              <a:srgbClr val="D9D9D9"/>
            </a:solidFill>
          </a:ln>
        </p:spPr>
      </p:pic>
      <p:sp>
        <p:nvSpPr>
          <p:cNvPr id="31" name="TextBox 30"/>
          <p:cNvSpPr txBox="1"/>
          <p:nvPr/>
        </p:nvSpPr>
        <p:spPr>
          <a:xfrm>
            <a:off x="6196051"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Meet with other portfolio founders </a:t>
            </a:r>
          </a:p>
        </p:txBody>
      </p:sp>
      <p:pic>
        <p:nvPicPr>
          <p:cNvPr id="33" name="Picture 3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14415" y="2127356"/>
            <a:ext cx="2482078" cy="1652254"/>
          </a:xfrm>
          <a:prstGeom prst="rect">
            <a:avLst/>
          </a:prstGeom>
        </p:spPr>
      </p:pic>
      <p:grpSp>
        <p:nvGrpSpPr>
          <p:cNvPr id="34" name="Group 33"/>
          <p:cNvGrpSpPr/>
          <p:nvPr/>
        </p:nvGrpSpPr>
        <p:grpSpPr bwMode="black">
          <a:xfrm>
            <a:off x="4424262" y="5385705"/>
            <a:ext cx="875925" cy="961616"/>
            <a:chOff x="1435100" y="3879850"/>
            <a:chExt cx="739775" cy="795338"/>
          </a:xfrm>
          <a:solidFill>
            <a:schemeClr val="tx1"/>
          </a:solidFill>
        </p:grpSpPr>
        <p:sp>
          <p:nvSpPr>
            <p:cNvPr id="3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4" name="TextBox 43"/>
          <p:cNvSpPr txBox="1"/>
          <p:nvPr/>
        </p:nvSpPr>
        <p:spPr>
          <a:xfrm>
            <a:off x="6216921"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Crisis management </a:t>
            </a:r>
          </a:p>
        </p:txBody>
      </p:sp>
      <p:sp>
        <p:nvSpPr>
          <p:cNvPr id="45" name="TextBox 44"/>
          <p:cNvSpPr txBox="1"/>
          <p:nvPr/>
        </p:nvSpPr>
        <p:spPr>
          <a:xfrm>
            <a:off x="807833"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Hiring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2" y="5050374"/>
            <a:ext cx="2470630" cy="1653276"/>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b="5543"/>
          <a:stretch/>
        </p:blipFill>
        <p:spPr>
          <a:xfrm>
            <a:off x="6327358" y="5027675"/>
            <a:ext cx="2468880" cy="1675975"/>
          </a:xfrm>
          <a:prstGeom prst="rect">
            <a:avLst/>
          </a:prstGeom>
        </p:spPr>
      </p:pic>
    </p:spTree>
    <p:extLst>
      <p:ext uri="{BB962C8B-B14F-4D97-AF65-F5344CB8AC3E}">
        <p14:creationId xmlns:p14="http://schemas.microsoft.com/office/powerpoint/2010/main" val="34677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one thing….</a:t>
            </a:r>
          </a:p>
        </p:txBody>
      </p:sp>
      <p:pic>
        <p:nvPicPr>
          <p:cNvPr id="6" name="Picture 5"/>
          <p:cNvPicPr>
            <a:picLocks noChangeAspect="1"/>
          </p:cNvPicPr>
          <p:nvPr/>
        </p:nvPicPr>
        <p:blipFill>
          <a:blip r:embed="rId3"/>
          <a:stretch>
            <a:fillRect/>
          </a:stretch>
        </p:blipFill>
        <p:spPr>
          <a:xfrm>
            <a:off x="3559259" y="1699182"/>
            <a:ext cx="5317960" cy="4892063"/>
          </a:xfrm>
          <a:prstGeom prst="rect">
            <a:avLst/>
          </a:prstGeom>
        </p:spPr>
      </p:pic>
    </p:spTree>
    <p:extLst>
      <p:ext uri="{BB962C8B-B14F-4D97-AF65-F5344CB8AC3E}">
        <p14:creationId xmlns:p14="http://schemas.microsoft.com/office/powerpoint/2010/main" val="4770812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One last thought….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274639" y="1772356"/>
            <a:ext cx="10837334"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Remember the funding is only the mean to an end</a:t>
            </a:r>
          </a:p>
          <a:p>
            <a:pPr>
              <a:lnSpc>
                <a:spcPct val="90000"/>
              </a:lnSpc>
              <a:spcAft>
                <a:spcPts val="600"/>
              </a:spcAft>
            </a:pPr>
            <a:r>
              <a:rPr lang="en-US" sz="2400" dirty="0">
                <a:gradFill>
                  <a:gsLst>
                    <a:gs pos="2917">
                      <a:schemeClr val="tx1"/>
                    </a:gs>
                    <a:gs pos="30000">
                      <a:schemeClr val="tx1"/>
                    </a:gs>
                  </a:gsLst>
                  <a:lin ang="5400000" scaled="0"/>
                </a:gradFill>
                <a:latin typeface="+mj-lt"/>
              </a:rPr>
              <a:t>The real work is to build a product and measured by creating revenue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Oh, and try to have fun….</a:t>
            </a:r>
          </a:p>
        </p:txBody>
      </p:sp>
    </p:spTree>
    <p:extLst>
      <p:ext uri="{BB962C8B-B14F-4D97-AF65-F5344CB8AC3E}">
        <p14:creationId xmlns:p14="http://schemas.microsoft.com/office/powerpoint/2010/main" val="24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1190624"/>
            <a:ext cx="4716461" cy="2962276"/>
          </a:xfrm>
        </p:spPr>
        <p:txBody>
          <a:bodyPr/>
          <a:lstStyle/>
          <a:p>
            <a:r>
              <a:rPr lang="en-US" dirty="0">
                <a:solidFill>
                  <a:srgbClr val="E81123"/>
                </a:solidFill>
              </a:rPr>
              <a:t>Questions?</a:t>
            </a:r>
            <a:br>
              <a:rPr lang="en-US" dirty="0">
                <a:solidFill>
                  <a:srgbClr val="E81123"/>
                </a:solidFill>
              </a:rPr>
            </a:br>
            <a:endParaRPr lang="en-US" sz="3200" dirty="0">
              <a:solidFill>
                <a:srgbClr val="E8112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054" y="1727747"/>
            <a:ext cx="7031421" cy="5266778"/>
          </a:xfrm>
          <a:prstGeom prst="rect">
            <a:avLst/>
          </a:prstGeom>
        </p:spPr>
      </p:pic>
    </p:spTree>
    <p:extLst>
      <p:ext uri="{BB962C8B-B14F-4D97-AF65-F5344CB8AC3E}">
        <p14:creationId xmlns:p14="http://schemas.microsoft.com/office/powerpoint/2010/main" val="346236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It all starts with an idea…but:</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2862322"/>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You want a team with different capabilities who all believe in the venture. </a:t>
            </a:r>
          </a:p>
          <a:p>
            <a:pPr marL="342900" indent="-342900">
              <a:buFont typeface="Arial" panose="020B0604020202020204" pitchFamily="34" charset="0"/>
              <a:buChar char="•"/>
            </a:pPr>
            <a:r>
              <a:rPr lang="en-US" sz="3600" dirty="0">
                <a:latin typeface="+mj-lt"/>
                <a:cs typeface="Helvetica"/>
              </a:rPr>
              <a:t>Are you a single founder? Start building your team!</a:t>
            </a:r>
            <a:endParaRPr lang="en-US" sz="3600" b="1" dirty="0">
              <a:latin typeface="+mj-lt"/>
            </a:endParaRPr>
          </a:p>
          <a:p>
            <a:pPr marL="342900" indent="-342900">
              <a:buFont typeface="Arial" panose="020B0604020202020204" pitchFamily="34" charset="0"/>
              <a:buChar char="•"/>
            </a:pPr>
            <a:r>
              <a:rPr lang="en-US" sz="3600" dirty="0">
                <a:latin typeface="+mj-lt"/>
                <a:cs typeface="Helvetica"/>
              </a:rPr>
              <a:t>Team should be prepared to work with no salary for 1-1.5 years</a:t>
            </a:r>
          </a:p>
        </p:txBody>
      </p:sp>
      <p:sp>
        <p:nvSpPr>
          <p:cNvPr id="6" name="TextBox 5"/>
          <p:cNvSpPr txBox="1"/>
          <p:nvPr/>
        </p:nvSpPr>
        <p:spPr>
          <a:xfrm>
            <a:off x="2806700" y="4456818"/>
            <a:ext cx="9238544" cy="1323439"/>
          </a:xfrm>
          <a:prstGeom prst="rect">
            <a:avLst/>
          </a:prstGeom>
          <a:noFill/>
        </p:spPr>
        <p:txBody>
          <a:bodyPr wrap="square" rtlCol="0">
            <a:spAutoFit/>
          </a:bodyPr>
          <a:lstStyle/>
          <a:p>
            <a:r>
              <a:rPr lang="en-US" sz="2000" dirty="0">
                <a:latin typeface="+mj-lt"/>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2000" i="1" baseline="30000" dirty="0">
              <a:latin typeface="+mj-lt"/>
              <a:cs typeface="Helvetica"/>
            </a:endParaRPr>
          </a:p>
        </p:txBody>
      </p:sp>
      <p:sp>
        <p:nvSpPr>
          <p:cNvPr id="3" name="Rectangle 2"/>
          <p:cNvSpPr/>
          <p:nvPr/>
        </p:nvSpPr>
        <p:spPr>
          <a:xfrm>
            <a:off x="2806700" y="5897206"/>
            <a:ext cx="2958630" cy="369332"/>
          </a:xfrm>
          <a:prstGeom prst="rect">
            <a:avLst/>
          </a:prstGeom>
        </p:spPr>
        <p:txBody>
          <a:bodyPr wrap="none">
            <a:spAutoFit/>
          </a:bodyPr>
          <a:lstStyle/>
          <a:p>
            <a:r>
              <a:rPr lang="en-US" dirty="0"/>
              <a:t>John </a:t>
            </a:r>
            <a:r>
              <a:rPr lang="en-US" dirty="0" err="1"/>
              <a:t>Borthwick</a:t>
            </a:r>
            <a:r>
              <a:rPr lang="en-US" dirty="0"/>
              <a:t>, </a:t>
            </a:r>
            <a:r>
              <a:rPr lang="en-US" dirty="0" err="1"/>
              <a:t>Betaworks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4456818"/>
            <a:ext cx="1914525" cy="2390775"/>
          </a:xfrm>
          <a:prstGeom prst="rect">
            <a:avLst/>
          </a:prstGeom>
        </p:spPr>
      </p:pic>
    </p:spTree>
    <p:extLst>
      <p:ext uri="{BB962C8B-B14F-4D97-AF65-F5344CB8AC3E}">
        <p14:creationId xmlns:p14="http://schemas.microsoft.com/office/powerpoint/2010/main" val="8507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Microsoft Ventures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7979472"/>
          </a:xfrm>
          <a:prstGeom prst="rect">
            <a:avLst/>
          </a:prstGeom>
        </p:spPr>
      </p:pic>
      <p:sp>
        <p:nvSpPr>
          <p:cNvPr id="6" name="Rectangle 5"/>
          <p:cNvSpPr/>
          <p:nvPr/>
        </p:nvSpPr>
        <p:spPr bwMode="auto">
          <a:xfrm>
            <a:off x="1049868" y="553156"/>
            <a:ext cx="8598224" cy="970844"/>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Things to remember…</a:t>
            </a:r>
          </a:p>
        </p:txBody>
      </p:sp>
    </p:spTree>
    <p:extLst>
      <p:ext uri="{BB962C8B-B14F-4D97-AF65-F5344CB8AC3E}">
        <p14:creationId xmlns:p14="http://schemas.microsoft.com/office/powerpoint/2010/main" val="593423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Huge exits are rare….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0139" y="6483949"/>
            <a:ext cx="3155159" cy="276999"/>
          </a:xfrm>
          <a:prstGeom prst="rect">
            <a:avLst/>
          </a:prstGeom>
          <a:noFill/>
        </p:spPr>
        <p:txBody>
          <a:bodyPr wrap="none" rtlCol="0">
            <a:spAutoFit/>
          </a:bodyPr>
          <a:lstStyle/>
          <a:p>
            <a:r>
              <a:rPr lang="en-US" sz="1200" i="1" dirty="0">
                <a:latin typeface="+mj-lt"/>
                <a:cs typeface="Helvetica"/>
              </a:rPr>
              <a:t>Source: http://</a:t>
            </a:r>
            <a:r>
              <a:rPr lang="en-US" sz="1200" i="1" dirty="0" err="1">
                <a:latin typeface="+mj-lt"/>
                <a:cs typeface="Helvetica"/>
              </a:rPr>
              <a:t>info.crunchbase.com</a:t>
            </a:r>
            <a:r>
              <a:rPr lang="en-US" sz="1200" i="1" dirty="0">
                <a:latin typeface="+mj-lt"/>
                <a:cs typeface="Helvetica"/>
              </a:rPr>
              <a:t>/2013/12/16</a:t>
            </a:r>
          </a:p>
        </p:txBody>
      </p:sp>
      <p:pic>
        <p:nvPicPr>
          <p:cNvPr id="15" name="Picture 14" descr="Screen Shot 2014-01-02 at 10.2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95" y="1509839"/>
            <a:ext cx="5979607" cy="4325477"/>
          </a:xfrm>
          <a:prstGeom prst="rect">
            <a:avLst/>
          </a:prstGeom>
        </p:spPr>
      </p:pic>
      <p:sp>
        <p:nvSpPr>
          <p:cNvPr id="17" name="TextBox 16"/>
          <p:cNvSpPr txBox="1"/>
          <p:nvPr/>
        </p:nvSpPr>
        <p:spPr>
          <a:xfrm>
            <a:off x="7194885" y="1415499"/>
            <a:ext cx="5054922" cy="2308324"/>
          </a:xfrm>
          <a:prstGeom prst="rect">
            <a:avLst/>
          </a:prstGeom>
          <a:noFill/>
        </p:spPr>
        <p:txBody>
          <a:bodyPr wrap="square" rtlCol="0">
            <a:spAutoFit/>
          </a:bodyPr>
          <a:lstStyle/>
          <a:p>
            <a:r>
              <a:rPr lang="en-US" dirty="0">
                <a:latin typeface="+mj-lt"/>
                <a:cs typeface="Helvetica"/>
              </a:rPr>
              <a:t>The average successful US startup raised $41M and exited at $242M</a:t>
            </a:r>
          </a:p>
          <a:p>
            <a:endParaRPr lang="en-US" dirty="0">
              <a:latin typeface="+mj-lt"/>
              <a:cs typeface="Helvetica"/>
            </a:endParaRPr>
          </a:p>
          <a:p>
            <a:r>
              <a:rPr lang="en-US" dirty="0">
                <a:latin typeface="+mj-lt"/>
                <a:cs typeface="Helvetica"/>
              </a:rPr>
              <a:t>The average successfully acquired US startup raised $29.4M and sold for $155.5M</a:t>
            </a:r>
          </a:p>
          <a:p>
            <a:endParaRPr lang="en-US" dirty="0">
              <a:latin typeface="+mj-lt"/>
              <a:cs typeface="Helvetica"/>
            </a:endParaRPr>
          </a:p>
          <a:p>
            <a:r>
              <a:rPr lang="en-US" dirty="0">
                <a:latin typeface="+mj-lt"/>
                <a:cs typeface="Helvetica"/>
              </a:rPr>
              <a:t>The average IPO-bound startup raised $162M before going public</a:t>
            </a:r>
          </a:p>
        </p:txBody>
      </p:sp>
      <p:sp>
        <p:nvSpPr>
          <p:cNvPr id="6" name="TextBox 5"/>
          <p:cNvSpPr txBox="1"/>
          <p:nvPr/>
        </p:nvSpPr>
        <p:spPr>
          <a:xfrm>
            <a:off x="4373657" y="5978108"/>
            <a:ext cx="8062818"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737373"/>
                </a:solidFill>
                <a:latin typeface="Segoe UI Light" panose="020B0502040204020203" pitchFamily="34" charset="0"/>
                <a:cs typeface="Segoe UI Light" panose="020B0502040204020203" pitchFamily="34" charset="0"/>
              </a:rPr>
              <a:t>And those are just the </a:t>
            </a:r>
            <a:r>
              <a:rPr lang="en-US" sz="3600" dirty="0">
                <a:solidFill>
                  <a:srgbClr val="0070C0"/>
                </a:solidFill>
                <a:latin typeface="Segoe UI Light" panose="020B0502040204020203" pitchFamily="34" charset="0"/>
                <a:cs typeface="Segoe UI Light" panose="020B0502040204020203" pitchFamily="34" charset="0"/>
              </a:rPr>
              <a:t>successful </a:t>
            </a:r>
            <a:r>
              <a:rPr lang="en-US" sz="3600" dirty="0">
                <a:solidFill>
                  <a:srgbClr val="737373"/>
                </a:solidFill>
                <a:latin typeface="Segoe UI Light" panose="020B0502040204020203" pitchFamily="34" charset="0"/>
                <a:cs typeface="Segoe UI Light" panose="020B0502040204020203" pitchFamily="34" charset="0"/>
              </a:rPr>
              <a:t>ones….</a:t>
            </a:r>
          </a:p>
        </p:txBody>
      </p:sp>
    </p:spTree>
    <p:extLst>
      <p:ext uri="{BB962C8B-B14F-4D97-AF65-F5344CB8AC3E}">
        <p14:creationId xmlns:p14="http://schemas.microsoft.com/office/powerpoint/2010/main" val="3090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takes &gt;6 years to Exit\IPO</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7" name="Group 6"/>
          <p:cNvGrpSpPr/>
          <p:nvPr/>
        </p:nvGrpSpPr>
        <p:grpSpPr>
          <a:xfrm>
            <a:off x="730333" y="1738095"/>
            <a:ext cx="9821361" cy="4500804"/>
            <a:chOff x="453606" y="1730761"/>
            <a:chExt cx="8345059" cy="4459291"/>
          </a:xfrm>
        </p:grpSpPr>
        <p:pic>
          <p:nvPicPr>
            <p:cNvPr id="8" name="Picture 7" descr="Screen Shot 2014-01-02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6" y="1730761"/>
              <a:ext cx="8180083" cy="4416677"/>
            </a:xfrm>
            <a:prstGeom prst="rect">
              <a:avLst/>
            </a:prstGeom>
          </p:spPr>
        </p:pic>
        <p:sp>
          <p:nvSpPr>
            <p:cNvPr id="9" name="Rectangle 8"/>
            <p:cNvSpPr/>
            <p:nvPr/>
          </p:nvSpPr>
          <p:spPr>
            <a:xfrm>
              <a:off x="6964983" y="5800657"/>
              <a:ext cx="1833682" cy="34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3606" y="5708999"/>
              <a:ext cx="1536568" cy="48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189186" y="6583296"/>
            <a:ext cx="6445611" cy="307777"/>
          </a:xfrm>
          <a:prstGeom prst="rect">
            <a:avLst/>
          </a:prstGeom>
          <a:noFill/>
        </p:spPr>
        <p:txBody>
          <a:bodyPr wrap="none" rtlCol="0">
            <a:spAutoFit/>
          </a:bodyPr>
          <a:lstStyle/>
          <a:p>
            <a:r>
              <a:rPr lang="en-US" sz="1400" i="1" dirty="0">
                <a:latin typeface="+mj-lt"/>
                <a:cs typeface="Helvetica"/>
              </a:rPr>
              <a:t>Source: http://</a:t>
            </a:r>
            <a:r>
              <a:rPr lang="en-US" sz="1400" i="1" dirty="0" err="1">
                <a:latin typeface="+mj-lt"/>
                <a:cs typeface="Helvetica"/>
              </a:rPr>
              <a:t>www.cbinsights.com</a:t>
            </a:r>
            <a:r>
              <a:rPr lang="en-US" sz="1400" i="1" dirty="0">
                <a:latin typeface="+mj-lt"/>
                <a:cs typeface="Helvetica"/>
              </a:rPr>
              <a:t>/blog/trends/venture-capital-exit-timeframe-tech</a:t>
            </a:r>
          </a:p>
        </p:txBody>
      </p:sp>
    </p:spTree>
    <p:extLst>
      <p:ext uri="{BB962C8B-B14F-4D97-AF65-F5344CB8AC3E}">
        <p14:creationId xmlns:p14="http://schemas.microsoft.com/office/powerpoint/2010/main" val="37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Your life in that 6 years…..</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2050" name="Picture 2" descr="http://i566.photobucket.com/albums/ss102/Emsicles/Clipart/rollercoa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8596" y="1279939"/>
            <a:ext cx="8206372" cy="4686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33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_Ventures">
  <a:themeElements>
    <a:clrScheme name="Custom 1">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FT_Ventures">
  <a:themeElements>
    <a:clrScheme name="MSFT Ventures">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Ventures_Template [Read-Only]" id="{E7E620F7-8FB4-4DAE-BB8C-6505B8FD19F6}" vid="{AC380851-3C2B-491E-8554-E65F40DEE9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0AB2CC13049E4BA9B0B7D8306E87C3" ma:contentTypeVersion="0" ma:contentTypeDescription="Create a new document." ma:contentTypeScope="" ma:versionID="0a3db4d2bd6e46eeaab3003b7da92940">
  <xsd:schema xmlns:xsd="http://www.w3.org/2001/XMLSchema" xmlns:xs="http://www.w3.org/2001/XMLSchema" xmlns:p="http://schemas.microsoft.com/office/2006/metadata/properties" targetNamespace="http://schemas.microsoft.com/office/2006/metadata/properties" ma:root="true" ma:fieldsID="33f2633b49f3cf300296092837f2ad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26AF09-5537-4F58-940D-4F7B6AE992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E419AD7-E878-482D-BE7F-13E4A3B263C9}">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F15D7BE5-ECFE-4CD8-999F-0F4C770BB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Theme.thmx</Template>
  <TotalTime>30649</TotalTime>
  <Words>7598</Words>
  <Application>Microsoft Office PowerPoint</Application>
  <PresentationFormat>Custom</PresentationFormat>
  <Paragraphs>592</Paragraphs>
  <Slides>41</Slides>
  <Notes>34</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Helvetica</vt:lpstr>
      <vt:lpstr>Ravie</vt:lpstr>
      <vt:lpstr>Segoe Light</vt:lpstr>
      <vt:lpstr>Segoe UI</vt:lpstr>
      <vt:lpstr>Segoe UI Light</vt:lpstr>
      <vt:lpstr>Wingdings</vt:lpstr>
      <vt:lpstr>MSFT_Ventures</vt:lpstr>
      <vt:lpstr>1_MSFT_Ventures</vt:lpstr>
      <vt:lpstr>PowerPoint Presentation</vt:lpstr>
      <vt:lpstr>Master startup fundraising </vt:lpstr>
      <vt:lpstr>The Basics</vt:lpstr>
      <vt:lpstr>It’s all about one thing….</vt:lpstr>
      <vt:lpstr>It all starts with an idea…but:</vt:lpstr>
      <vt:lpstr>PowerPoint Presentation</vt:lpstr>
      <vt:lpstr>The flow of ideas, money, and equity</vt:lpstr>
      <vt:lpstr>The flow of ideas, money, and equity</vt:lpstr>
      <vt:lpstr>The flow of ideas, money, and equity</vt:lpstr>
      <vt:lpstr>Does every startup have to raise?</vt:lpstr>
      <vt:lpstr>The flow of ideas, money, and equity</vt:lpstr>
      <vt:lpstr>So, why would I raise?</vt:lpstr>
      <vt:lpstr>The flow of ideas, money, and equity</vt:lpstr>
      <vt:lpstr>The flow of ideas, money, and equity</vt:lpstr>
      <vt:lpstr>When to raise? Stages of investment</vt:lpstr>
      <vt:lpstr>What does it mean for you?</vt:lpstr>
      <vt:lpstr>Terminology</vt:lpstr>
      <vt:lpstr>The flow of ideas, money, and equity</vt:lpstr>
      <vt:lpstr>PowerPoint Presentation</vt:lpstr>
      <vt:lpstr>The flow of ideas, money, and equity</vt:lpstr>
      <vt:lpstr>The flow of ideas, money, and equity</vt:lpstr>
      <vt:lpstr>The flow of ideas, money, and equity</vt:lpstr>
      <vt:lpstr>PowerPoint Presentation</vt:lpstr>
      <vt:lpstr>Don’t confuse the pitches </vt:lpstr>
      <vt:lpstr>The flow of ideas, money, and equity</vt:lpstr>
      <vt:lpstr>The flow of ideas, money, and equity</vt:lpstr>
      <vt:lpstr>PowerPoint Presentation</vt:lpstr>
      <vt:lpstr>Move to a Yes!</vt:lpstr>
      <vt:lpstr>The flow of ideas, money, and equity</vt:lpstr>
      <vt:lpstr>The flow of ideas, money, and equity</vt:lpstr>
      <vt:lpstr>The flow of ideas, money, and equity</vt:lpstr>
      <vt:lpstr>The flow of ideas, money, and equity</vt:lpstr>
      <vt:lpstr>The flow of ideas, money, and equity</vt:lpstr>
      <vt:lpstr>Seed Funding Vehicles </vt:lpstr>
      <vt:lpstr>The flow of ideas, money, and equity</vt:lpstr>
      <vt:lpstr>The flow of ideas, money, and equity</vt:lpstr>
      <vt:lpstr>The flow of ideas, money, and equity</vt:lpstr>
      <vt:lpstr>Post investment </vt:lpstr>
      <vt:lpstr>The flow of ideas, money, and equity</vt:lpstr>
      <vt:lpstr>The flow of ideas, money, and equity</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Rowles</dc:creator>
  <cp:lastModifiedBy>Susan Ibach</cp:lastModifiedBy>
  <cp:revision>259</cp:revision>
  <dcterms:created xsi:type="dcterms:W3CDTF">2013-06-27T17:47:01Z</dcterms:created>
  <dcterms:modified xsi:type="dcterms:W3CDTF">2016-08-09T17:51:47Z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0x0101007A0AB2CC13049E4BA9B0B7D8306E87C3</vt:lpwstr>
  </property>
</Properties>
</file>